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charts/chart1.xml" ContentType="application/vnd.openxmlformats-officedocument.drawingml.chart+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charts/chart2.xml" ContentType="application/vnd.openxmlformats-officedocument.drawingml.chart+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e05cba02b31f4c52" /><Relationship Type="http://schemas.openxmlformats.org/officeDocument/2006/relationships/extended-properties" Target="/docProps/app.xml" Id="R577349f3190c4052" /><Relationship Type="http://schemas.openxmlformats.org/officeDocument/2006/relationships/officeDocument" Target="/ppt/presentation.xml" Id="Rde1230086e1f4d14" /></Relationships>
</file>

<file path=ppt/presentation.xml><?xml version="1.0" encoding="utf-8"?>
<p:presentation xmlns:p="http://schemas.openxmlformats.org/presentationml/2006/main">
  <p:sldMasterIdLst>
    <p:sldMasterId xmlns:r="http://schemas.openxmlformats.org/officeDocument/2006/relationships" id="2147483648" r:id="R85bb2ce94a8f4d07"/>
  </p:sldMasterIdLst>
  <p:notesMasterIdLst>
    <p:notesMasterId xmlns:r="http://schemas.openxmlformats.org/officeDocument/2006/relationships" r:id="R0ade398f269c4035"/>
  </p:notesMasterIdLst>
  <p:sldIdLst>
    <p:sldId xmlns:r="http://schemas.openxmlformats.org/officeDocument/2006/relationships" id="256" r:id="R7f1e79e6badb4a3a"/>
    <p:sldId xmlns:r="http://schemas.openxmlformats.org/officeDocument/2006/relationships" id="257" r:id="Re1c6f495b7cb4905"/>
    <p:sldId xmlns:r="http://schemas.openxmlformats.org/officeDocument/2006/relationships" id="258" r:id="Rbc3d995011ad41e7"/>
    <p:sldId xmlns:r="http://schemas.openxmlformats.org/officeDocument/2006/relationships" id="259" r:id="R948707d0fbf945bd"/>
    <p:sldId xmlns:r="http://schemas.openxmlformats.org/officeDocument/2006/relationships" id="260" r:id="R300590a78675429d"/>
    <p:sldId xmlns:r="http://schemas.openxmlformats.org/officeDocument/2006/relationships" id="261" r:id="R87371b9a1c0a49bd"/>
    <p:sldId xmlns:r="http://schemas.openxmlformats.org/officeDocument/2006/relationships" id="262" r:id="Ra0cc8669c158401d"/>
    <p:sldId xmlns:r="http://schemas.openxmlformats.org/officeDocument/2006/relationships" id="263" r:id="R053a7b563f26461b"/>
    <p:sldId xmlns:r="http://schemas.openxmlformats.org/officeDocument/2006/relationships" id="264" r:id="R404a49ce01c643fd"/>
    <p:sldId xmlns:r="http://schemas.openxmlformats.org/officeDocument/2006/relationships" id="265" r:id="R625f5c66e9d141cb"/>
    <p:sldId xmlns:r="http://schemas.openxmlformats.org/officeDocument/2006/relationships" id="266" r:id="R47946339ffd5414a"/>
    <p:sldId xmlns:r="http://schemas.openxmlformats.org/officeDocument/2006/relationships" id="267" r:id="Re37d8ed6cb7c4c00"/>
    <p:sldId xmlns:r="http://schemas.openxmlformats.org/officeDocument/2006/relationships" id="268" r:id="Rf5d9432dc58a4e24"/>
    <p:sldId xmlns:r="http://schemas.openxmlformats.org/officeDocument/2006/relationships" id="269" r:id="R14ed6c3d6c3b4a29"/>
    <p:sldId xmlns:r="http://schemas.openxmlformats.org/officeDocument/2006/relationships" id="270" r:id="R399f6165fc064f8b"/>
    <p:sldId xmlns:r="http://schemas.openxmlformats.org/officeDocument/2006/relationships" id="271" r:id="Rab912b66bcb64d94"/>
    <p:sldId xmlns:r="http://schemas.openxmlformats.org/officeDocument/2006/relationships" id="272" r:id="R3d27efab02104e48"/>
    <p:sldId xmlns:r="http://schemas.openxmlformats.org/officeDocument/2006/relationships" id="273" r:id="R43106a04c11e46e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7c64f7f60e354a59" /><Relationship Type="http://schemas.openxmlformats.org/officeDocument/2006/relationships/slideMaster" Target="/ppt/slideMasters/slideMaster1.xml" Id="R85bb2ce94a8f4d07" /><Relationship Type="http://schemas.openxmlformats.org/officeDocument/2006/relationships/notesMaster" Target="/ppt/notesMasters/notesMaster1.xml" Id="R0ade398f269c4035" /><Relationship Type="http://schemas.openxmlformats.org/officeDocument/2006/relationships/presProps" Target="/ppt/presProps.xml" Id="R9e331268161843b7" /><Relationship Type="http://schemas.openxmlformats.org/officeDocument/2006/relationships/viewProps" Target="/ppt/viewProps.xml" Id="R9a1c392540a04231" /><Relationship Type="http://schemas.openxmlformats.org/officeDocument/2006/relationships/tableStyles" Target="/ppt/tableStyles.xml" Id="Re52ea6fc2e8442ed" /><Relationship Type="http://schemas.openxmlformats.org/officeDocument/2006/relationships/slide" Target="/ppt/slides/slide1.xml" Id="R7f1e79e6badb4a3a" /><Relationship Type="http://schemas.openxmlformats.org/officeDocument/2006/relationships/slide" Target="/ppt/slides/slide2.xml" Id="Re1c6f495b7cb4905" /><Relationship Type="http://schemas.openxmlformats.org/officeDocument/2006/relationships/slide" Target="/ppt/slides/slide3.xml" Id="Rbc3d995011ad41e7" /><Relationship Type="http://schemas.openxmlformats.org/officeDocument/2006/relationships/slide" Target="/ppt/slides/slide4.xml" Id="R948707d0fbf945bd" /><Relationship Type="http://schemas.openxmlformats.org/officeDocument/2006/relationships/slide" Target="/ppt/slides/slide5.xml" Id="R300590a78675429d" /><Relationship Type="http://schemas.openxmlformats.org/officeDocument/2006/relationships/slide" Target="/ppt/slides/slide6.xml" Id="R87371b9a1c0a49bd" /><Relationship Type="http://schemas.openxmlformats.org/officeDocument/2006/relationships/slide" Target="/ppt/slides/slide7.xml" Id="Ra0cc8669c158401d" /><Relationship Type="http://schemas.openxmlformats.org/officeDocument/2006/relationships/slide" Target="/ppt/slides/slide8.xml" Id="R053a7b563f26461b" /><Relationship Type="http://schemas.openxmlformats.org/officeDocument/2006/relationships/slide" Target="/ppt/slides/slide9.xml" Id="R404a49ce01c643fd" /><Relationship Type="http://schemas.openxmlformats.org/officeDocument/2006/relationships/slide" Target="/ppt/slides/slide10.xml" Id="R625f5c66e9d141cb" /><Relationship Type="http://schemas.openxmlformats.org/officeDocument/2006/relationships/slide" Target="/ppt/slides/slide11.xml" Id="R47946339ffd5414a" /><Relationship Type="http://schemas.openxmlformats.org/officeDocument/2006/relationships/slide" Target="/ppt/slides/slide12.xml" Id="Re37d8ed6cb7c4c00" /><Relationship Type="http://schemas.openxmlformats.org/officeDocument/2006/relationships/slide" Target="/ppt/slides/slide13.xml" Id="Rf5d9432dc58a4e24" /><Relationship Type="http://schemas.openxmlformats.org/officeDocument/2006/relationships/slide" Target="/ppt/slides/slide14.xml" Id="R14ed6c3d6c3b4a29" /><Relationship Type="http://schemas.openxmlformats.org/officeDocument/2006/relationships/slide" Target="/ppt/slides/slide15.xml" Id="R399f6165fc064f8b" /><Relationship Type="http://schemas.openxmlformats.org/officeDocument/2006/relationships/slide" Target="/ppt/slides/slide16.xml" Id="Rab912b66bcb64d94" /><Relationship Type="http://schemas.openxmlformats.org/officeDocument/2006/relationships/slide" Target="/ppt/slides/slide17.xml" Id="R3d27efab02104e48" /><Relationship Type="http://schemas.openxmlformats.org/officeDocument/2006/relationships/slide" Target="/ppt/slides/slide18.xml" Id="R43106a04c11e46e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5e936a26430456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41c6cf265244d65" /><Relationship Type="http://schemas.openxmlformats.org/officeDocument/2006/relationships/notesMaster" Target="/ppt/notesMasters/notesMaster1.xml" Id="R9462a335e1c846cf" /></Relationships>
</file>

<file path=ppt/notesSlides/_rels/notesSlide2.xml.rels>&#65279;<?xml version="1.0" encoding="utf-8"?><Relationships xmlns="http://schemas.openxmlformats.org/package/2006/relationships"><Relationship Type="http://schemas.openxmlformats.org/officeDocument/2006/relationships/slide" Target="/ppt/slides/slide2.xml" Id="Ra560e93f5b1447ea" /><Relationship Type="http://schemas.openxmlformats.org/officeDocument/2006/relationships/notesMaster" Target="/ppt/notesMasters/notesMaster1.xml" Id="Reca88a1830ed4955" /></Relationships>
</file>

<file path=ppt/notesSlides/_rels/notesSlide3.xml.rels>&#65279;<?xml version="1.0" encoding="utf-8"?><Relationships xmlns="http://schemas.openxmlformats.org/package/2006/relationships"><Relationship Type="http://schemas.openxmlformats.org/officeDocument/2006/relationships/slide" Target="/ppt/slides/slide3.xml" Id="Rfd0949e704434e22" /><Relationship Type="http://schemas.openxmlformats.org/officeDocument/2006/relationships/notesMaster" Target="/ppt/notesMasters/notesMaster1.xml" Id="R0ff8216cefd24ca9" /></Relationships>
</file>

<file path=ppt/notesSlides/_rels/notesSlide4.xml.rels>&#65279;<?xml version="1.0" encoding="utf-8"?><Relationships xmlns="http://schemas.openxmlformats.org/package/2006/relationships"><Relationship Type="http://schemas.openxmlformats.org/officeDocument/2006/relationships/slide" Target="/ppt/slides/slide4.xml" Id="Rae42d3dd98b141bd" /><Relationship Type="http://schemas.openxmlformats.org/officeDocument/2006/relationships/notesMaster" Target="/ppt/notesMasters/notesMaster1.xml" Id="Rdd33c2c0f8684724" /></Relationships>
</file>

<file path=ppt/notesSlides/_rels/notesSlide5.xml.rels>&#65279;<?xml version="1.0" encoding="utf-8"?><Relationships xmlns="http://schemas.openxmlformats.org/package/2006/relationships"><Relationship Type="http://schemas.openxmlformats.org/officeDocument/2006/relationships/slide" Target="/ppt/slides/slide5.xml" Id="Rc45f0302b8484f34" /><Relationship Type="http://schemas.openxmlformats.org/officeDocument/2006/relationships/notesMaster" Target="/ppt/notesMasters/notesMaster1.xml" Id="Rad98d69c06ef45ab" /></Relationships>
</file>

<file path=ppt/notesSlides/_rels/notesSlide6.xml.rels>&#65279;<?xml version="1.0" encoding="utf-8"?><Relationships xmlns="http://schemas.openxmlformats.org/package/2006/relationships"><Relationship Type="http://schemas.openxmlformats.org/officeDocument/2006/relationships/slide" Target="/ppt/slides/slide6.xml" Id="R2001aa730e7b4257" /><Relationship Type="http://schemas.openxmlformats.org/officeDocument/2006/relationships/notesMaster" Target="/ppt/notesMasters/notesMaster1.xml" Id="Rc6e853e065aa45d3" /></Relationships>
</file>

<file path=ppt/notesSlides/_rels/notesSlide7.xml.rels>&#65279;<?xml version="1.0" encoding="utf-8"?><Relationships xmlns="http://schemas.openxmlformats.org/package/2006/relationships"><Relationship Type="http://schemas.openxmlformats.org/officeDocument/2006/relationships/slide" Target="/ppt/slides/slide7.xml" Id="Rcb7ecf59d26142f0" /><Relationship Type="http://schemas.openxmlformats.org/officeDocument/2006/relationships/notesMaster" Target="/ppt/notesMasters/notesMaster1.xml" Id="R7727a46103404cf3" /></Relationships>
</file>

<file path=ppt/notesSlides/_rels/notesSlide8.xml.rels>&#65279;<?xml version="1.0" encoding="utf-8"?><Relationships xmlns="http://schemas.openxmlformats.org/package/2006/relationships"><Relationship Type="http://schemas.openxmlformats.org/officeDocument/2006/relationships/slide" Target="/ppt/slides/slide8.xml" Id="R0df232407cad4806" /><Relationship Type="http://schemas.openxmlformats.org/officeDocument/2006/relationships/notesMaster" Target="/ppt/notesMasters/notesMaster1.xml" Id="R39a5c5470b544f9a" /></Relationships>
</file>

<file path=ppt/notesSlides/_rels/notesSlide9.xml.rels>&#65279;<?xml version="1.0" encoding="utf-8"?><Relationships xmlns="http://schemas.openxmlformats.org/package/2006/relationships"><Relationship Type="http://schemas.openxmlformats.org/officeDocument/2006/relationships/slide" Target="/ppt/slides/slide9.xml" Id="R30e158a5539d4e0a" /><Relationship Type="http://schemas.openxmlformats.org/officeDocument/2006/relationships/notesMaster" Target="/ppt/notesMasters/notesMaster1.xml" Id="R5ff5e2501b9d423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993d634e81141d4" /><Relationship Type="http://schemas.openxmlformats.org/officeDocument/2006/relationships/notesMaster" Target="/ppt/notesMasters/notesMaster1.xml" Id="Rb9441bab46da434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a7fc1882f51469b" /><Relationship Type="http://schemas.openxmlformats.org/officeDocument/2006/relationships/notesMaster" Target="/ppt/notesMasters/notesMaster1.xml" Id="Raa1d688a53cb4b4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ffd457693ef4414" /><Relationship Type="http://schemas.openxmlformats.org/officeDocument/2006/relationships/notesMaster" Target="/ppt/notesMasters/notesMaster1.xml" Id="Rd1b1e4eb8b2a493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32a3a8021754a64" /><Relationship Type="http://schemas.openxmlformats.org/officeDocument/2006/relationships/notesMaster" Target="/ppt/notesMasters/notesMaster1.xml" Id="R19cd3456b15e426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7d41f5cd44d41ca" /><Relationship Type="http://schemas.openxmlformats.org/officeDocument/2006/relationships/notesMaster" Target="/ppt/notesMasters/notesMaster1.xml" Id="R96a122a18ee14f1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d57949eab694fc1" /><Relationship Type="http://schemas.openxmlformats.org/officeDocument/2006/relationships/notesMaster" Target="/ppt/notesMasters/notesMaster1.xml" Id="Rd2fa8540697f448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4f3ff45fcab41af" /><Relationship Type="http://schemas.openxmlformats.org/officeDocument/2006/relationships/notesMaster" Target="/ppt/notesMasters/notesMaster1.xml" Id="R99870ab85cd9462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3010e5f58bc4cf5" /><Relationship Type="http://schemas.openxmlformats.org/officeDocument/2006/relationships/notesMaster" Target="/ppt/notesMasters/notesMaster1.xml" Id="R688f6986a9234bd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24036cba5e14e11" /><Relationship Type="http://schemas.openxmlformats.org/officeDocument/2006/relationships/notesMaster" Target="/ppt/notesMasters/notesMaster1.xml" Id="Rbf9b428c6d3442e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Natural State Science logo and “Molecules to Medicine” branding supplied by the company.</a:t>
            </a:r>
          </a:p>
          <a:p xmlns:a="http://schemas.openxmlformats.org/drawingml/2006/main">
            <a:r>
              <a:t>- OpenAI ImageGen project tumor-microenvironment visual, August 2026; conceptual background only, no data.</a:t>
            </a:r>
          </a:p>
          <a:p xmlns:a="http://schemas.openxmlformats.org/drawingml/2006/main">
            <a:r>
              <a:t>- NSS-01 identity and structure: Prijovich et al., Molecular Pharmaceutics. 2016;13:1242–1250. https://pubmed.ncbi.nlm.nih.gov/26824303/</a:t>
            </a:r>
          </a:p>
          <a:p xmlns:a="http://schemas.openxmlformats.org/drawingml/2006/main">
            <a:r>
              <a:t>- Natural State Science Executive Summary (Doc7.docx), company-supplied August 2026; company-reported preclinical, process, formulation, and patent information.</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Natural State Science, Data summaries Exp 3-11 Excel Extracts_November 2025_ALL Figures.xlsx.</a:t>
            </a:r>
          </a:p>
          <a:p xmlns:a="http://schemas.openxmlformats.org/drawingml/2006/main">
            <a:r>
              <a:t>- Natural State Science company-reported pancreatic efficacy-study findings.</a:t>
            </a:r>
          </a:p>
          <a:p xmlns:a="http://schemas.openxmlformats.org/drawingml/2006/main">
            <a:r>
              <a:t>- Natural State Science PCT application PCT/US2025/042138, published as WO2026039718A1, Figure 43.</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Natural State Science Executive Summary (Doc7.docx), company-supplied August 2026; company-reported preclinical, process, formulation, and patent information.</a:t>
            </a:r>
          </a:p>
          <a:p xmlns:a="http://schemas.openxmlformats.org/drawingml/2006/main">
            <a:r>
              <a:t>- Prijovich et al., Molecular Pharmaceutics. 2016;13:1242–1250. https://pubmed.ncbi.nlm.nih.gov/26824303/</a:t>
            </a:r>
          </a:p>
          <a:p xmlns:a="http://schemas.openxmlformats.org/drawingml/2006/main">
            <a:r>
              <a:t>- OpenAI ImageGen visual generated for Natural State Science, August 2026; conceptual image only, no data.</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Natural State Science Executive Summary, company-supplied August 2026.</a:t>
            </a:r>
          </a:p>
          <a:p xmlns:a="http://schemas.openxmlformats.org/drawingml/2006/main">
            <a:r>
              <a:t>- U.S. FDA, Topotecan Injection prescribing information, initial U.S. approval 1996: https://www.accessdata.fda.gov/drugsatfda_docs/label/2019/022453s011lbl.pdf</a:t>
            </a:r>
          </a:p>
          <a:p xmlns:a="http://schemas.openxmlformats.org/drawingml/2006/main">
            <a:r>
              <a:t>- U.S. FDA Drugs@FDA labeling resources for irinotecan products.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Natural State Science PCT application PCT/US2025/042138, published as WO2026039718A1 on February 19, 2026, Figure 43.</a:t>
            </a:r>
          </a:p>
          <a:p xmlns:a="http://schemas.openxmlformats.org/drawingml/2006/main">
            <a:r>
              <a:t>- Natural State Science company-reported in vitro study results and raw-data table.</a:t>
            </a:r>
          </a:p>
          <a:p xmlns:a="http://schemas.openxmlformats.org/drawingml/2006/main">
            <a:r>
              <a:t>[/Sources]</a:t>
            </a:r>
          </a:p>
          <a:p xmlns:a="http://schemas.openxmlformats.org/drawingml/2006/main">
            <a:endParaRPr/>
          </a:p>
          <a:p xmlns:a="http://schemas.openxmlformats.org/drawingml/2006/main">
            <a:r>
              <a:t>Human EJ-1 bladder, MCF-7 breast and A2780 ovarian cancer cells were exposed for 24 hours with 20 mg/mL HSA. Mean IC50 values were determined by triplicate MTT assay. Values by model (NSS-01 / SN-38 / topotecan / irinotecan, nM): EJ-1, 7.0 / 44.8 / 346.6 / 330.0; MCF-7, 29.0 / 45.7 / 408.3 / 49.5; A2780, 21.4 / 118.1 / 121.2 / 407.5.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Natural State Science, Data summaries Exp 3-11 Excel Extracts_November 2025_ALL Figures.xlsx, Experiment 6 cells A28:A31 and O63:P93.</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Natural State Science, Data summaries Exp 3-11 Excel Extracts_November 2025_ALL Figures.xlsx.</a:t>
            </a:r>
          </a:p>
          <a:p xmlns:a="http://schemas.openxmlformats.org/drawingml/2006/main">
            <a:r>
              <a:t>- Experiment 3 cells N46:O67; Experiment 4 cells M23:N87; Experiment 6 cells O63:P73; Exp 7 and 8 cells N63:O120.</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Natural State Science, Data summaries Exp 3-11 Excel Extracts_November 2025_ALL Figures.xlsx.</a:t>
            </a:r>
          </a:p>
          <a:p xmlns:a="http://schemas.openxmlformats.org/drawingml/2006/main">
            <a:r>
              <a:t>- Experiment 3 cells N46:O67; Experiment 4 cells M23:N87; Experiment 6 cells O63:P73; Exp 7 and 8 cells N63:O120.</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NCI SEER. Cancer Stat Facts: Pancreatic Cancer. https://seer.cancer.gov/statfacts/html/pancreas.html</a:t>
            </a:r>
          </a:p>
          <a:p xmlns:a="http://schemas.openxmlformats.org/drawingml/2006/main">
            <a:r>
              <a:t>- American Cancer Society. Cancer Facts &amp; Figures 2026.</a:t>
            </a:r>
          </a:p>
          <a:p xmlns:a="http://schemas.openxmlformats.org/drawingml/2006/main">
            <a:r>
              <a:t>- Natural State Science logo supplied by the company.</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p>
          <a:p xmlns:a="http://schemas.openxmlformats.org/drawingml/2006/main">
            <a:r>
              <a:t>Study separation, control observations and qualified tolerability statement follow Bryce Warren’s supplied descriptions. Metastatic observations are limited to the study periods; no claim of prevention or clinical safety is made. Group sizes were not supplied for this revision.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Natural State Science Executive Summary (Doc7.docx), company-supplied August 2026.</a:t>
            </a:r>
          </a:p>
          <a:p xmlns:a="http://schemas.openxmlformats.org/drawingml/2006/main">
            <a:r>
              <a:t>- Natural State Science company-reported in vitro and in vivo study packages.</a:t>
            </a:r>
          </a:p>
          <a:p xmlns:a="http://schemas.openxmlformats.org/drawingml/2006/main">
            <a:r>
              <a:t>- Custom anatomical illustration generated with OpenAI ImageGen, August 2026. The illustration is conceptual and locational; it is not experimental evidence, medical imaging, or a depiction of an individual study subject.</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Natural State Science Executive Summary, company-supplied August 2026; company-reported in vitro studies.</a:t>
            </a:r>
          </a:p>
          <a:p xmlns:a="http://schemas.openxmlformats.org/drawingml/2006/main">
            <a:r>
              <a:t>- Natural State Science company-reported ovarian, bladder, breast, and glioblastoma study packages.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Sugimori et al., Journal of Medicinal Chemistry. 1998;41:2308–2318. https://pubs.acs.org/doi/10.1021/jm970765q</a:t>
            </a:r>
          </a:p>
          <a:p xmlns:a="http://schemas.openxmlformats.org/drawingml/2006/main">
            <a:r>
              <a:t>- Prijovich et al., Molecular Pharmaceutics. 2016;13:1242–1250. https://pubmed.ncbi.nlm.nih.gov/26824303/</a:t>
            </a:r>
          </a:p>
          <a:p xmlns:a="http://schemas.openxmlformats.org/drawingml/2006/main">
            <a:r>
              <a:t>- Natural State Science Executive Summary (Doc7.docx), company-supplied August 2026; company-reported preclinical, process, formulation, and patent information.</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Bryce Warren’s supplied company and leadership descriptions, including his stated prior clinical research at Arkansas Children’s Hospital and identification of Kimo Stine as NSS Chief Medical and Clinical Consultant, former pediatric oncology faculty and COG member. No additional affiliations, employment or clinical milestones are asserted.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p>
          <a:p xmlns:a="http://schemas.openxmlformats.org/drawingml/2006/main">
            <a:r>
              <a:t>The proprietary synthesis designation follows the company’s description. Existing formulation result is retained without new validation. Efficacy data in this presentation concern unconjugated NSS-01, not developing conjugated forms.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WIPO PATENTSCOPE, PCT/US2025/042138, published as WO/2026/039718 on February 19, 2026: https://patentscope.wipo.int/</a:t>
            </a:r>
          </a:p>
          <a:p xmlns:a="http://schemas.openxmlformats.org/drawingml/2006/main">
            <a:r>
              <a:t>- Natural State Science Executive Summary, company-supplied August 2026.</a:t>
            </a:r>
          </a:p>
          <a:p xmlns:a="http://schemas.openxmlformats.org/drawingml/2006/main">
            <a:r>
              <a:t>- Natural State Science microwave-synthesis chromatography summary and corrected chromatogram supplied in this workspace.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Natural State Science Executive Summary, company-supplied August 2026; company-reported tolerability observations.</a:t>
            </a:r>
          </a:p>
          <a:p xmlns:a="http://schemas.openxmlformats.org/drawingml/2006/main">
            <a:r>
              <a:t>- Natural State Science internal program planning assumptions.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Natural State Science logo supplied by the company.</a:t>
            </a:r>
          </a:p>
          <a:p xmlns:a="http://schemas.openxmlformats.org/drawingml/2006/main">
            <a:r>
              <a:t>- OpenAI ImageGen project tumor-microenvironment visual, August 2026; conceptual background only, no data.</a:t>
            </a:r>
          </a:p>
          <a:p xmlns:a="http://schemas.openxmlformats.org/drawingml/2006/main">
            <a:r>
              <a:t>- Natural State Science Executive Summary, company-supplied August 2026.</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9435c166ec7495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afd10efc72a4493" /><Relationship Type="http://schemas.openxmlformats.org/officeDocument/2006/relationships/slideLayout" Target="/ppt/slideLayouts/slideLayout1.xml" Id="R2bd3537c476142a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bd3537c476142a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69ba6f27735f487b" /><Relationship Type="http://schemas.openxmlformats.org/officeDocument/2006/relationships/image" Target="/ppt/media/image.png" Id="R36e5a03a2eb7410c" /><Relationship Type="http://schemas.openxmlformats.org/officeDocument/2006/relationships/image" Target="/ppt/media/image2.png" Id="R8ca519eb495b4556" /><Relationship Type="http://schemas.openxmlformats.org/officeDocument/2006/relationships/notesSlide" Target="/ppt/notesSlides/notesSlide1.xml" Id="R89f2464ab61e41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c0d4b15d12bd4b8c" /><Relationship Type="http://schemas.openxmlformats.org/officeDocument/2006/relationships/image" Target="/ppt/media/image2.png" Id="Rebd74019fc674601" /><Relationship Type="http://schemas.openxmlformats.org/officeDocument/2006/relationships/notesSlide" Target="/ppt/notesSlides/notesSlide2.xml" Id="R905dafaa3d69405f"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6a9cdfd56f33424a" /><Relationship Type="http://schemas.openxmlformats.org/officeDocument/2006/relationships/image" Target="/ppt/media/image3.png" Id="R6f2d492f1b4742ae" /><Relationship Type="http://schemas.openxmlformats.org/officeDocument/2006/relationships/image" Target="/ppt/media/image2.png" Id="Rce91fc25dee4427d" /><Relationship Type="http://schemas.openxmlformats.org/officeDocument/2006/relationships/notesSlide" Target="/ppt/notesSlides/notesSlide3.xml" Id="R603916c0c90b473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c5d92af5a7c044d2" /><Relationship Type="http://schemas.openxmlformats.org/officeDocument/2006/relationships/image" Target="/ppt/media/image2.png" Id="Re21ff0fdb5f74697" /><Relationship Type="http://schemas.openxmlformats.org/officeDocument/2006/relationships/notesSlide" Target="/ppt/notesSlides/notesSlide4.xml" Id="Rfb3c93123a6749fc"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2cd6c4498d8a4bbd" /><Relationship Type="http://schemas.openxmlformats.org/officeDocument/2006/relationships/chart" Target="/ppt/slides/charts/chart1.xml" Id="Rf8e7d1a2f6574bdb" /><Relationship Type="http://schemas.openxmlformats.org/officeDocument/2006/relationships/image" Target="/ppt/media/image2.png" Id="R71560aee245d4f34" /><Relationship Type="http://schemas.openxmlformats.org/officeDocument/2006/relationships/notesSlide" Target="/ppt/notesSlides/notesSlide5.xml" Id="Reda8d7ce74bc4f2d"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d3a124a9e7774eeb" /><Relationship Type="http://schemas.openxmlformats.org/officeDocument/2006/relationships/image" Target="/ppt/media/image2.png" Id="Reec85c28377e4099" /><Relationship Type="http://schemas.openxmlformats.org/officeDocument/2006/relationships/notesSlide" Target="/ppt/notesSlides/notesSlide6.xml" Id="R5ae76a478d29487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0b00a98a86484c0a" /><Relationship Type="http://schemas.openxmlformats.org/officeDocument/2006/relationships/chart" Target="/ppt/slides/charts/chart2.xml" Id="R8466f8f37d0049ec" /><Relationship Type="http://schemas.openxmlformats.org/officeDocument/2006/relationships/image" Target="/ppt/media/image2.png" Id="R4a039365e7a84f92" /><Relationship Type="http://schemas.openxmlformats.org/officeDocument/2006/relationships/notesSlide" Target="/ppt/notesSlides/notesSlide7.xml" Id="Re6a4076209ab42f9"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9d943deefff0461c" /><Relationship Type="http://schemas.openxmlformats.org/officeDocument/2006/relationships/image" Target="/ppt/media/image2.png" Id="Race4d54eba2a4b19" /><Relationship Type="http://schemas.openxmlformats.org/officeDocument/2006/relationships/notesSlide" Target="/ppt/notesSlides/notesSlide8.xml" Id="Re713b7a0cc34423b"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ec14e3408a7c4016" /><Relationship Type="http://schemas.openxmlformats.org/officeDocument/2006/relationships/image" Target="/ppt/media/image2.png" Id="R0eb11d7752814b9e" /><Relationship Type="http://schemas.openxmlformats.org/officeDocument/2006/relationships/notesSlide" Target="/ppt/notesSlides/notesSlide9.xml" Id="R31ad0996b5844d7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5750aa78a28041cb" /><Relationship Type="http://schemas.openxmlformats.org/officeDocument/2006/relationships/image" Target="/ppt/media/image2.png" Id="R9bcd55312a314530" /><Relationship Type="http://schemas.openxmlformats.org/officeDocument/2006/relationships/notesSlide" Target="/ppt/notesSlides/notesSlide10.xml" Id="R7065344180164b4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a81b0d308f6b4522" /><Relationship Type="http://schemas.openxmlformats.org/officeDocument/2006/relationships/image" Target="/ppt/media/image4.png" Id="R6fda950460334fbb" /><Relationship Type="http://schemas.openxmlformats.org/officeDocument/2006/relationships/image" Target="/ppt/media/image2.png" Id="R3da92bdbe45e428c" /><Relationship Type="http://schemas.openxmlformats.org/officeDocument/2006/relationships/notesSlide" Target="/ppt/notesSlides/notesSlide11.xml" Id="R2c616de9244f42f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ee8fc506e1b443c8" /><Relationship Type="http://schemas.openxmlformats.org/officeDocument/2006/relationships/image" Target="/ppt/media/image2.png" Id="Rd6e256f8309a4de3" /><Relationship Type="http://schemas.openxmlformats.org/officeDocument/2006/relationships/notesSlide" Target="/ppt/notesSlides/notesSlide12.xml" Id="Ree31442909ae475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a8e3848c196547b5" /><Relationship Type="http://schemas.openxmlformats.org/officeDocument/2006/relationships/image" Target="/ppt/media/image2.png" Id="Re7ee2f1694d944e6" /><Relationship Type="http://schemas.openxmlformats.org/officeDocument/2006/relationships/notesSlide" Target="/ppt/notesSlides/notesSlide13.xml" Id="R8a18c36471bb44b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212ad101c62a480d" /><Relationship Type="http://schemas.openxmlformats.org/officeDocument/2006/relationships/image" Target="/ppt/media/image2.png" Id="Rdfff2939be9c4da7" /><Relationship Type="http://schemas.openxmlformats.org/officeDocument/2006/relationships/notesSlide" Target="/ppt/notesSlides/notesSlide14.xml" Id="Rd2d6c00ebb3d41e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74d9ae7ba1f64962" /><Relationship Type="http://schemas.openxmlformats.org/officeDocument/2006/relationships/image" Target="/ppt/media/image2.png" Id="R3a8a046f2e8b443a" /><Relationship Type="http://schemas.openxmlformats.org/officeDocument/2006/relationships/notesSlide" Target="/ppt/notesSlides/notesSlide15.xml" Id="R4d9e054980a34ff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e6d7ac701f584380" /><Relationship Type="http://schemas.openxmlformats.org/officeDocument/2006/relationships/image" Target="/ppt/media/image5.png" Id="R020edc99af604e9a" /><Relationship Type="http://schemas.openxmlformats.org/officeDocument/2006/relationships/image" Target="/ppt/media/image2.png" Id="Rb119f742dff5461e" /><Relationship Type="http://schemas.openxmlformats.org/officeDocument/2006/relationships/notesSlide" Target="/ppt/notesSlides/notesSlide16.xml" Id="R2a35130dffd74d1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6509b931ae504bba" /><Relationship Type="http://schemas.openxmlformats.org/officeDocument/2006/relationships/image" Target="/ppt/media/image2.png" Id="Rc135bb0ae96d454b" /><Relationship Type="http://schemas.openxmlformats.org/officeDocument/2006/relationships/notesSlide" Target="/ppt/notesSlides/notesSlide17.xml" Id="R6de0652b98fc4f2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99d6d77c5afa4960" /><Relationship Type="http://schemas.openxmlformats.org/officeDocument/2006/relationships/image" Target="/ppt/media/image.png" Id="Rfb49e3a0dfa844c2" /><Relationship Type="http://schemas.openxmlformats.org/officeDocument/2006/relationships/image" Target="/ppt/media/image6.png" Id="R7873865aff134378" /><Relationship Type="http://schemas.openxmlformats.org/officeDocument/2006/relationships/notesSlide" Target="/ppt/notesSlides/notesSlide18.xml" Id="Rd468e5e8f2af4963" /></Relationships>
</file>

<file path=ppt/slides/charts/_rels/chart1.xml.rels><?xml version='1.0' encoding='utf-8'?>
<Relationships xmlns="http://schemas.openxmlformats.org/package/2006/relationships"><Relationship Id="rId1" Type="http://schemas.openxmlformats.org/officeDocument/2006/relationships/package" Target="../../embeddings/Microsoft_Excel_Worksheet.xlsx" /></Relationships>
</file>

<file path=ppt/slides/charts/_rels/chart2.xml.rels><?xml version='1.0' encoding='utf-8'?>
<Relationships xmlns="http://schemas.openxmlformats.org/package/2006/relationships"><Relationship Id="rId1" Type="http://schemas.openxmlformats.org/officeDocument/2006/relationships/package" Target="../../embeddings/Microsoft_Excel_Worksheet1.xlsx" /></Relationships>
</file>

<file path=ppt/slides/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barChart>
        <c:barDir val="bar"/>
        <c:grouping val="clustered"/>
        <c:varyColors val="0"/>
        <c:ser>
          <c:idx val="0"/>
          <c:order val="0"/>
          <c:tx>
            <c:v>NSS-01</c:v>
          </c:tx>
          <c:spPr>
            <a:solidFill>
              <a:srgbClr val="D7A23E"/>
            </a:solidFill>
          </c:spPr>
          <c:invertIfNegative val="1"/>
          <c:dLbls>
            <c:spPr>
              <a:noFill/>
              <a:ln>
                <a:noFill/>
              </a:ln>
              <a:effectLst/>
            </c:spPr>
            <c:txPr>
              <a:bodyPr anchorCtr="1"/>
              <a:lstStyle/>
              <a:p>
                <a:pPr>
                  <a:defRPr sz="825" b="1">
                    <a:solidFill>
                      <a:srgbClr val="061A2E"/>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Data'!$A$2:$A$4</c:f>
              <c:strCache>
                <c:ptCount val="3"/>
                <c:pt idx="0">
                  <c:v>Bladder EJ-1</c:v>
                </c:pt>
                <c:pt idx="1">
                  <c:v>Breast MCF-7</c:v>
                </c:pt>
                <c:pt idx="2">
                  <c:v>Ovarian A2780</c:v>
                </c:pt>
              </c:strCache>
            </c:strRef>
          </c:cat>
          <c:val>
            <c:numRef>
              <c:f>'Chart Data'!$B$2:$B$4</c:f>
              <c:numCache>
                <c:formatCode>General</c:formatCode>
                <c:ptCount val="3"/>
                <c:pt idx="0">
                  <c:v>7</c:v>
                </c:pt>
                <c:pt idx="1">
                  <c:v>29</c:v>
                </c:pt>
                <c:pt idx="2">
                  <c:v>21.4</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0A50-EA4A-B2B6-1E41312C7FBF}"/>
            </c:ext>
          </c:extLst>
        </c:ser>
        <c:ser>
          <c:idx val="1"/>
          <c:order val="1"/>
          <c:tx>
            <c:v>SN-38</c:v>
          </c:tx>
          <c:spPr>
            <a:solidFill>
              <a:srgbClr val="20B5B2"/>
            </a:solidFill>
          </c:spPr>
          <c:invertIfNegative val="1"/>
          <c:dLbls>
            <c:spPr>
              <a:noFill/>
              <a:ln>
                <a:noFill/>
              </a:ln>
              <a:effectLst/>
            </c:spPr>
            <c:txPr>
              <a:bodyPr anchorCtr="1"/>
              <a:lstStyle/>
              <a:p>
                <a:pPr>
                  <a:defRPr sz="825" b="1">
                    <a:solidFill>
                      <a:srgbClr val="061A2E"/>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Data'!$C$2:$C$4</c:f>
              <c:strCache>
                <c:ptCount val="3"/>
                <c:pt idx="0">
                  <c:v>Bladder EJ-1</c:v>
                </c:pt>
                <c:pt idx="1">
                  <c:v>Breast MCF-7</c:v>
                </c:pt>
                <c:pt idx="2">
                  <c:v>Ovarian A2780</c:v>
                </c:pt>
              </c:strCache>
            </c:strRef>
          </c:cat>
          <c:val>
            <c:numRef>
              <c:f>'Chart Data'!$D$2:$D$4</c:f>
              <c:numCache>
                <c:formatCode>General</c:formatCode>
                <c:ptCount val="3"/>
                <c:pt idx="0">
                  <c:v>44.8</c:v>
                </c:pt>
                <c:pt idx="1">
                  <c:v>45.7</c:v>
                </c:pt>
                <c:pt idx="2">
                  <c:v>118.1</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1-0A50-EA4A-B2B6-1E41312C7FBF}"/>
            </c:ext>
          </c:extLst>
        </c:ser>
        <c:ser>
          <c:idx val="2"/>
          <c:order val="2"/>
          <c:tx>
            <c:v>Topotecan</c:v>
          </c:tx>
          <c:spPr>
            <a:solidFill>
              <a:srgbClr val="4B7FA3"/>
            </a:solidFill>
          </c:spPr>
          <c:invertIfNegative val="1"/>
          <c:dLbls>
            <c:spPr>
              <a:noFill/>
              <a:ln>
                <a:noFill/>
              </a:ln>
              <a:effectLst/>
            </c:spPr>
            <c:txPr>
              <a:bodyPr anchorCtr="1"/>
              <a:lstStyle/>
              <a:p>
                <a:pPr>
                  <a:defRPr sz="825" b="1">
                    <a:solidFill>
                      <a:srgbClr val="061A2E"/>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Data'!$E$2:$E$4</c:f>
              <c:strCache>
                <c:ptCount val="3"/>
                <c:pt idx="0">
                  <c:v>Bladder EJ-1</c:v>
                </c:pt>
                <c:pt idx="1">
                  <c:v>Breast MCF-7</c:v>
                </c:pt>
                <c:pt idx="2">
                  <c:v>Ovarian A2780</c:v>
                </c:pt>
              </c:strCache>
            </c:strRef>
          </c:cat>
          <c:val>
            <c:numRef>
              <c:f>'Chart Data'!$F$2:$F$4</c:f>
              <c:numCache>
                <c:formatCode>General</c:formatCode>
                <c:ptCount val="3"/>
                <c:pt idx="0">
                  <c:v>346.6</c:v>
                </c:pt>
                <c:pt idx="1">
                  <c:v>408.3</c:v>
                </c:pt>
                <c:pt idx="2">
                  <c:v>121.2</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2-0A50-EA4A-B2B6-1E41312C7FBF}"/>
            </c:ext>
          </c:extLst>
        </c:ser>
        <c:ser>
          <c:idx val="3"/>
          <c:order val="3"/>
          <c:tx>
            <c:v>Irinotecan</c:v>
          </c:tx>
          <c:spPr>
            <a:solidFill>
              <a:srgbClr val="5E7185"/>
            </a:solidFill>
          </c:spPr>
          <c:invertIfNegative val="1"/>
          <c:dLbls>
            <c:spPr>
              <a:noFill/>
              <a:ln>
                <a:noFill/>
              </a:ln>
              <a:effectLst/>
            </c:spPr>
            <c:txPr>
              <a:bodyPr anchorCtr="1"/>
              <a:lstStyle/>
              <a:p>
                <a:pPr>
                  <a:defRPr sz="825" b="1">
                    <a:solidFill>
                      <a:srgbClr val="061A2E"/>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Data'!$G$2:$G$4</c:f>
              <c:strCache>
                <c:ptCount val="3"/>
                <c:pt idx="0">
                  <c:v>Bladder EJ-1</c:v>
                </c:pt>
                <c:pt idx="1">
                  <c:v>Breast MCF-7</c:v>
                </c:pt>
                <c:pt idx="2">
                  <c:v>Ovarian A2780</c:v>
                </c:pt>
              </c:strCache>
            </c:strRef>
          </c:cat>
          <c:val>
            <c:numRef>
              <c:f>'Chart Data'!$H$2:$H$4</c:f>
              <c:numCache>
                <c:formatCode>General</c:formatCode>
                <c:ptCount val="3"/>
                <c:pt idx="0">
                  <c:v>330</c:v>
                </c:pt>
                <c:pt idx="1">
                  <c:v>49.5</c:v>
                </c:pt>
                <c:pt idx="2">
                  <c:v>407.5</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3-0A50-EA4A-B2B6-1E41312C7FBF}"/>
            </c:ext>
          </c:extLst>
        </c:ser>
        <c:dLbls>
          <c:dLblPos val="outEnd"/>
          <c:showLegendKey val="0"/>
          <c:showVal val="1"/>
          <c:showCatName val="0"/>
          <c:showSerName val="0"/>
          <c:showPercent val="0"/>
          <c:showBubbleSize val="0"/>
        </c:dLbls>
        <c:gapWidth val="38"/>
        <c:axId val="48650112"/>
        <c:axId val="48672768"/>
      </c:barChart>
      <c:catAx>
        <c:axId val="48650112"/>
        <c:scaling>
          <c:orientation val="minMax"/>
        </c:scaling>
        <c:delete val="0"/>
        <c:axPos val="l"/>
        <c:majorGridlines>
          <c:spPr>
            <a:ln w="9525">
              <a:solidFill>
                <a:srgbClr val="D5E0EA"/>
              </a:solidFill>
              <a:prstDash val="solid"/>
            </a:ln>
          </c:spPr>
        </c:majorGridlines>
        <c:title>
          <c:tx>
            <c:rich>
              <a:bodyPr/>
              <a:lstStyle/>
              <a:p>
                <a:r>
                  <a:rPr lang="en-US" sz="825">
                    <a:solidFill>
                      <a:srgbClr val="5E7185"/>
                    </a:solidFill>
                  </a:rPr>
                  <a:t>Mean IC₅₀ (nM)</a:t>
                </a:r>
              </a:p>
            </c:rich>
          </c:tx>
          <c:overlay val="0"/>
        </c:title>
        <c:numFmt formatCode="General" sourceLinked="1"/>
        <c:majorTickMark val="none"/>
        <c:minorTickMark val="none"/>
        <c:tickLblPos val="nextTo"/>
        <c:spPr>
          <a:ln w="9525">
            <a:solidFill>
              <a:srgbClr val="D5E0EA"/>
            </a:solidFill>
            <a:prstDash val="solid"/>
          </a:ln>
        </c:spPr>
        <c:txPr>
          <a:bodyPr anchorCtr="1"/>
          <a:lstStyle/>
          <a:p>
            <a:pPr>
              <a:defRPr sz="750">
                <a:solidFill>
                  <a:srgbClr val="5E7185"/>
                </a:solidFill>
              </a:defRPr>
            </a:pPr>
            <a:endParaRPr lang="en-US"/>
          </a:p>
        </c:txPr>
        <c:crossAx val="48672768"/>
        <c:crosses val="autoZero"/>
        <c:auto val="1"/>
        <c:lblAlgn val="ctr"/>
        <c:lblOffset val="100"/>
        <c:noMultiLvlLbl val="1"/>
      </c:catAx>
      <c:valAx>
        <c:axId val="48672768"/>
        <c:scaling>
          <c:orientation val="minMax"/>
        </c:scaling>
        <c:delete val="0"/>
        <c:axPos val="b"/>
        <c:numFmt formatCode="General" sourceLinked="1"/>
        <c:majorTickMark val="none"/>
        <c:minorTickMark val="none"/>
        <c:tickLblPos val="nextTo"/>
        <c:spPr>
          <a:ln w="0">
            <a:noFill/>
            <a:prstDash val="solid"/>
          </a:ln>
        </c:spPr>
        <c:txPr>
          <a:bodyPr anchorCtr="1"/>
          <a:lstStyle/>
          <a:p>
            <a:pPr>
              <a:defRPr sz="900" b="1">
                <a:solidFill>
                  <a:srgbClr val="061A2E"/>
                </a:solidFill>
              </a:defRPr>
            </a:pPr>
            <a:endParaRPr lang="en-US"/>
          </a:p>
        </c:txPr>
        <c:crossAx val="48650112"/>
        <c:crosses val="autoZero"/>
        <c:crossBetween val="between"/>
      </c:valAx>
      <c:spPr>
        <a:solidFill>
          <a:srgbClr val="FFFFFF"/>
        </a:solidFill>
        <a:ln w="0">
          <a:noFill/>
          <a:prstDash val="solid"/>
        </a:ln>
      </c:spPr>
    </c:plotArea>
    <c:legend>
      <c:legendPos val="b"/>
      <c:overlay val="0"/>
      <c:txPr>
        <a:bodyPr anchorCtr="1"/>
        <a:lstStyle/>
        <a:p>
          <a:pPr>
            <a:defRPr sz="900">
              <a:solidFill>
                <a:srgbClr val="5E7185"/>
              </a:solidFill>
            </a:defRPr>
          </a:pPr>
          <a:endParaRPr lang="en-US"/>
        </a:p>
      </c:txPr>
    </c:legend>
    <c:plotVisOnly val="1"/>
    <c:dispBlanksAs val="zero"/>
    <c:showDLblsOverMax val="1"/>
  </c:chart>
  <c:spPr>
    <a:solidFill>
      <a:srgbClr val="FFFFFF"/>
    </a:solidFill>
    <a:ln w="0">
      <a:noFill/>
      <a:prstDash val="solid"/>
    </a:ln>
  </c:spPr>
  <c:externalData r:id="rId1">
    <c:autoUpdate val="0"/>
  </c:externalData>
</c:chartSpace>
</file>

<file path=ppt/slides/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barChart>
        <c:barDir val="bar"/>
        <c:grouping val="clustered"/>
        <c:varyColors val="0"/>
        <c:ser>
          <c:idx val="0"/>
          <c:order val="0"/>
          <c:tx>
            <c:v>Mean reduction</c:v>
          </c:tx>
          <c:spPr>
            <a:solidFill>
              <a:srgbClr val="D7A23E"/>
            </a:solidFill>
          </c:spPr>
          <c:invertIfNegative val="1"/>
          <c:dLbls>
            <c:spPr>
              <a:noFill/>
              <a:ln>
                <a:noFill/>
              </a:ln>
              <a:effectLst/>
            </c:spPr>
            <c:txPr>
              <a:bodyPr anchorCtr="1"/>
              <a:lstStyle/>
              <a:p>
                <a:pPr>
                  <a:defRPr sz="900" b="1">
                    <a:solidFill>
                      <a:srgbClr val="061A2E"/>
                    </a:solidFill>
                    <a:latin typeface="Aptos"/>
                    <a:ea typeface="Aptos"/>
                    <a:cs typeface="Apto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Data'!$A$2:$A$6</c:f>
              <c:strCache>
                <c:ptCount val="5"/>
                <c:pt idx="0">
                  <c:v>Experiment 8</c:v>
                </c:pt>
                <c:pt idx="1">
                  <c:v>Experiment 7</c:v>
                </c:pt>
                <c:pt idx="2">
                  <c:v>Experiment 6</c:v>
                </c:pt>
                <c:pt idx="3">
                  <c:v>Experiment 4</c:v>
                </c:pt>
                <c:pt idx="4">
                  <c:v>Experiment 3</c:v>
                </c:pt>
              </c:strCache>
            </c:strRef>
          </c:cat>
          <c:val>
            <c:numRef>
              <c:f>'Chart Data'!$B$2:$B$6</c:f>
              <c:numCache>
                <c:formatCode>General</c:formatCode>
                <c:ptCount val="5"/>
                <c:pt idx="0">
                  <c:v>44</c:v>
                </c:pt>
                <c:pt idx="1">
                  <c:v>42</c:v>
                </c:pt>
                <c:pt idx="2">
                  <c:v>65</c:v>
                </c:pt>
                <c:pt idx="3">
                  <c:v>64</c:v>
                </c:pt>
                <c:pt idx="4">
                  <c:v>60</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CCC9-6440-9E04-F8BE78ADE5A3}"/>
            </c:ext>
          </c:extLst>
        </c:ser>
        <c:ser>
          <c:idx val="1"/>
          <c:order val="1"/>
          <c:tx>
            <c:v>Median reduction</c:v>
          </c:tx>
          <c:spPr>
            <a:solidFill>
              <a:srgbClr val="20B5B2"/>
            </a:solidFill>
          </c:spPr>
          <c:invertIfNegative val="1"/>
          <c:dLbls>
            <c:spPr>
              <a:noFill/>
              <a:ln>
                <a:noFill/>
              </a:ln>
              <a:effectLst/>
            </c:spPr>
            <c:txPr>
              <a:bodyPr anchorCtr="1"/>
              <a:lstStyle/>
              <a:p>
                <a:pPr>
                  <a:defRPr sz="900" b="1">
                    <a:solidFill>
                      <a:srgbClr val="061A2E"/>
                    </a:solidFill>
                    <a:latin typeface="Aptos"/>
                    <a:ea typeface="Aptos"/>
                    <a:cs typeface="Apto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Data'!$C$2:$C$6</c:f>
              <c:strCache>
                <c:ptCount val="5"/>
                <c:pt idx="0">
                  <c:v>Experiment 8</c:v>
                </c:pt>
                <c:pt idx="1">
                  <c:v>Experiment 7</c:v>
                </c:pt>
                <c:pt idx="2">
                  <c:v>Experiment 6</c:v>
                </c:pt>
                <c:pt idx="3">
                  <c:v>Experiment 4</c:v>
                </c:pt>
                <c:pt idx="4">
                  <c:v>Experiment 3</c:v>
                </c:pt>
              </c:strCache>
            </c:strRef>
          </c:cat>
          <c:val>
            <c:numRef>
              <c:f>'Chart Data'!$D$2:$D$6</c:f>
              <c:numCache>
                <c:formatCode>General</c:formatCode>
                <c:ptCount val="5"/>
                <c:pt idx="0">
                  <c:v>56</c:v>
                </c:pt>
                <c:pt idx="1">
                  <c:v>30</c:v>
                </c:pt>
                <c:pt idx="2">
                  <c:v>77</c:v>
                </c:pt>
                <c:pt idx="3">
                  <c:v>60</c:v>
                </c:pt>
                <c:pt idx="4">
                  <c:v>71</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1-CCC9-6440-9E04-F8BE78ADE5A3}"/>
            </c:ext>
          </c:extLst>
        </c:ser>
        <c:dLbls>
          <c:dLblPos val="outEnd"/>
          <c:showLegendKey val="0"/>
          <c:showVal val="1"/>
          <c:showCatName val="0"/>
          <c:showSerName val="0"/>
          <c:showPercent val="0"/>
          <c:showBubbleSize val="0"/>
        </c:dLbls>
        <c:gapWidth val="42"/>
        <c:axId val="48650112"/>
        <c:axId val="48672768"/>
      </c:barChart>
      <c:catAx>
        <c:axId val="48650112"/>
        <c:scaling>
          <c:orientation val="minMax"/>
        </c:scaling>
        <c:delete val="0"/>
        <c:axPos val="l"/>
        <c:majorGridlines>
          <c:spPr>
            <a:ln w="9525">
              <a:solidFill>
                <a:srgbClr val="D5E0EA"/>
              </a:solidFill>
              <a:prstDash val="solid"/>
            </a:ln>
          </c:spPr>
        </c:majorGridlines>
        <c:title>
          <c:tx>
            <c:rich>
              <a:bodyPr/>
              <a:lstStyle/>
              <a:p>
                <a:r>
                  <a:rPr lang="en-US" sz="825">
                    <a:solidFill>
                      <a:srgbClr val="5E7185"/>
                    </a:solidFill>
                    <a:latin typeface="Aptos"/>
                    <a:ea typeface="Aptos"/>
                    <a:cs typeface="Aptos"/>
                  </a:rPr>
                  <a:t>Lower tumor growth than matched comparator (%)</a:t>
                </a:r>
              </a:p>
            </c:rich>
          </c:tx>
          <c:overlay val="0"/>
        </c:title>
        <c:numFmt formatCode="General" sourceLinked="1"/>
        <c:majorTickMark val="none"/>
        <c:minorTickMark val="none"/>
        <c:tickLblPos val="nextTo"/>
        <c:spPr>
          <a:ln w="9525">
            <a:solidFill>
              <a:srgbClr val="D5E0EA"/>
            </a:solidFill>
            <a:prstDash val="solid"/>
          </a:ln>
        </c:spPr>
        <c:txPr>
          <a:bodyPr anchorCtr="1"/>
          <a:lstStyle/>
          <a:p>
            <a:pPr>
              <a:defRPr sz="750">
                <a:solidFill>
                  <a:srgbClr val="5E7185"/>
                </a:solidFill>
                <a:latin typeface="Aptos"/>
                <a:ea typeface="Aptos"/>
                <a:cs typeface="Aptos"/>
              </a:defRPr>
            </a:pPr>
            <a:endParaRPr lang="en-US"/>
          </a:p>
        </c:txPr>
        <c:crossAx val="48672768"/>
        <c:crosses val="autoZero"/>
        <c:auto val="1"/>
        <c:lblAlgn val="ctr"/>
        <c:lblOffset val="100"/>
        <c:noMultiLvlLbl val="1"/>
      </c:catAx>
      <c:valAx>
        <c:axId val="48672768"/>
        <c:scaling>
          <c:orientation val="minMax"/>
        </c:scaling>
        <c:delete val="0"/>
        <c:axPos val="b"/>
        <c:numFmt formatCode="General" sourceLinked="1"/>
        <c:majorTickMark val="none"/>
        <c:minorTickMark val="none"/>
        <c:tickLblPos val="nextTo"/>
        <c:spPr>
          <a:ln w="0">
            <a:noFill/>
            <a:prstDash val="solid"/>
          </a:ln>
        </c:spPr>
        <c:txPr>
          <a:bodyPr anchorCtr="1"/>
          <a:lstStyle/>
          <a:p>
            <a:pPr>
              <a:defRPr sz="900" b="1">
                <a:solidFill>
                  <a:srgbClr val="061A2E"/>
                </a:solidFill>
                <a:latin typeface="Aptos"/>
                <a:ea typeface="Aptos"/>
                <a:cs typeface="Aptos"/>
              </a:defRPr>
            </a:pPr>
            <a:endParaRPr lang="en-US"/>
          </a:p>
        </c:txPr>
        <c:crossAx val="48650112"/>
        <c:crosses val="autoZero"/>
        <c:crossBetween val="between"/>
      </c:valAx>
      <c:spPr>
        <a:solidFill>
          <a:srgbClr val="F4F8FB"/>
        </a:solidFill>
        <a:ln w="0">
          <a:noFill/>
          <a:prstDash val="solid"/>
        </a:ln>
      </c:spPr>
    </c:plotArea>
    <c:legend>
      <c:legendPos val="b"/>
      <c:overlay val="0"/>
      <c:txPr>
        <a:bodyPr anchorCtr="1"/>
        <a:lstStyle/>
        <a:p>
          <a:pPr>
            <a:defRPr sz="900">
              <a:solidFill>
                <a:srgbClr val="5E7185"/>
              </a:solidFill>
              <a:latin typeface="Aptos"/>
              <a:ea typeface="Aptos"/>
              <a:cs typeface="Aptos"/>
            </a:defRPr>
          </a:pPr>
          <a:endParaRPr lang="en-US"/>
        </a:p>
      </c:txPr>
    </c:legend>
    <c:plotVisOnly val="1"/>
    <c:dispBlanksAs val="zero"/>
    <c:showDLblsOverMax val="1"/>
  </c:chart>
  <c:spPr>
    <a:solidFill>
      <a:srgbClr val="F4F8FB"/>
    </a:solidFill>
    <a:ln w="0">
      <a:noFill/>
      <a:prstDash val="solid"/>
    </a:ln>
  </c:spPr>
  <c:externalData r:id="rId1">
    <c:autoUpdate val="0"/>
  </c:externalData>
</c:chartSpace>
</file>

<file path=ppt/slides/slide1.xml><?xml version="1.0" encoding="utf-8"?>
<p:sld xmlns:p="http://schemas.openxmlformats.org/presentationml/2006/main">
  <p:cSld>
    <p:bg>
      <p:bgPr>
        <a:solidFill xmlns:a="http://schemas.openxmlformats.org/drawingml/2006/main">
          <a:srgbClr val="061A2E"/>
        </a:solidFill>
      </p:bgPr>
    </p:bg>
    <p:spTree>
      <p:nvGrpSpPr>
        <p:cNvPr id="1" name=""/>
        <p:cNvGrpSpPr/>
        <p:nvPr/>
      </p:nvGrpSpPr>
      <p:grpSpPr>
        <a:xfrm xmlns:a="http://schemas.openxmlformats.org/drawingml/2006/main"/>
      </p:grpSpPr>
      <p:pic>
        <p:nvPicPr>
          <p:cNvPr id="12" name="Picture 9"/>
          <p:cNvPicPr>
            <a:picLocks xmlns:a="http://schemas.openxmlformats.org/drawingml/2006/main" noChangeAspect="1"/>
          </p:cNvPicPr>
          <p:nvPr/>
        </p:nvPicPr>
        <p:blipFill>
          <a:blip xmlns:r="http://schemas.openxmlformats.org/officeDocument/2006/relationships" xmlns:a="http://schemas.openxmlformats.org/drawingml/2006/main" r:embed="R36e5a03a2eb7410c"/>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cover-left-panel">
            <a:extLst xmlns:a="http://schemas.openxmlformats.org/drawingml/2006/main">
              <a:ext uri="{FF2B5EF4-FFF2-40B4-BE49-F238E27FC236}">
                <a16:creationId xmlns:a16="http://schemas.microsoft.com/office/drawing/2014/main" id="{876EF99A-7D7B-4087-B9FA-C3ED3DB9AE44}"/>
              </a:ext>
            </a:extLst>
          </p:cNvPr>
          <p:cNvSpPr>
            <a:spLocks xmlns:a="http://schemas.openxmlformats.org/drawingml/2006/main" noGrp="1"/>
          </p:cNvSpPr>
          <p:nvPr/>
        </p:nvSpPr>
        <p:spPr>
          <a:xfrm xmlns:a="http://schemas.openxmlformats.org/drawingml/2006/main">
            <a:off x="0" y="0"/>
            <a:ext cx="6572250" cy="6858000"/>
          </a:xfrm>
          <a:prstGeom xmlns:a="http://schemas.openxmlformats.org/drawingml/2006/main" prst="rect">
            <a:avLst/>
          </a:prstGeom>
          <a:solidFill xmlns:a="http://schemas.openxmlformats.org/drawingml/2006/main">
            <a:srgbClr val="061A2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3" name="cover-accent">
            <a:extLst xmlns:a="http://schemas.openxmlformats.org/drawingml/2006/main">
              <a:ext uri="{FF2B5EF4-FFF2-40B4-BE49-F238E27FC236}">
                <a16:creationId xmlns:a16="http://schemas.microsoft.com/office/drawing/2014/main" id="{E5555497-CFDE-4CD3-A92D-30829B6B6414}"/>
              </a:ext>
            </a:extLst>
          </p:cNvPr>
          <p:cNvSpPr>
            <a:spLocks xmlns:a="http://schemas.openxmlformats.org/drawingml/2006/main" noGrp="1"/>
          </p:cNvSpPr>
          <p:nvPr/>
        </p:nvSpPr>
        <p:spPr>
          <a:xfrm xmlns:a="http://schemas.openxmlformats.org/drawingml/2006/main">
            <a:off x="590550" y="1381125"/>
            <a:ext cx="76200" cy="3143250"/>
          </a:xfrm>
          <a:prstGeom xmlns:a="http://schemas.openxmlformats.org/drawingml/2006/main" prst="roundRect">
            <a:avLst>
              <a:gd name="adj" fmla="val 50000"/>
            </a:avLst>
          </a:prstGeom>
          <a:solidFill xmlns:a="http://schemas.openxmlformats.org/drawingml/2006/main">
            <a:srgbClr val="D7A23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pic>
        <p:nvPicPr>
          <p:cNvPr id="15" name="Picture 12"/>
          <p:cNvPicPr>
            <a:picLocks xmlns:a="http://schemas.openxmlformats.org/drawingml/2006/main" noChangeAspect="1"/>
          </p:cNvPicPr>
          <p:nvPr/>
        </p:nvPicPr>
        <p:blipFill>
          <a:blip xmlns:r="http://schemas.openxmlformats.org/officeDocument/2006/relationships" xmlns:a="http://schemas.openxmlformats.org/drawingml/2006/main" r:embed="R8ca519eb495b4556"/>
          <a:stretch xmlns:a="http://schemas.openxmlformats.org/drawingml/2006/main"/>
        </p:blipFill>
        <p:spPr>
          <a:xfrm xmlns:a="http://schemas.openxmlformats.org/drawingml/2006/main">
            <a:off x="876300" y="300983"/>
            <a:ext cx="2691093" cy="1043100"/>
          </a:xfrm>
          <a:prstGeom xmlns:a="http://schemas.openxmlformats.org/drawingml/2006/main" prst="roundRect">
            <a:avLst>
              <a:gd name="adj" fmla="val 11111"/>
            </a:avLst>
          </a:prstGeom>
        </p:spPr>
      </p:pic>
      <p:sp>
        <p:nvSpPr>
          <p:cNvPr id="5" name="cover-kicker">
            <a:extLst xmlns:a="http://schemas.openxmlformats.org/drawingml/2006/main">
              <a:ext uri="{FF2B5EF4-FFF2-40B4-BE49-F238E27FC236}">
                <a16:creationId xmlns:a16="http://schemas.microsoft.com/office/drawing/2014/main" id="{F0F98DB5-FFF3-4907-965D-A13887BFD3AA}"/>
              </a:ext>
            </a:extLst>
          </p:cNvPr>
          <p:cNvSpPr>
            <a:spLocks xmlns:a="http://schemas.openxmlformats.org/drawingml/2006/main" noGrp="1"/>
          </p:cNvSpPr>
          <p:nvPr/>
        </p:nvSpPr>
        <p:spPr>
          <a:xfrm xmlns:a="http://schemas.openxmlformats.org/drawingml/2006/main">
            <a:off x="876300" y="1466850"/>
            <a:ext cx="4762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5000"/>
              </a:lnSpc>
              <a:buNone/>
              <a:defRPr sz="975" b="1">
                <a:solidFill>
                  <a:srgbClr val="8EE2EE"/>
                </a:solidFill>
                <a:latin typeface="Aptos"/>
                <a:ea typeface="Aptos"/>
                <a:cs typeface="Aptos"/>
              </a:defRPr>
            </a:pPr>
            <a:r>
              <a:rPr sz="975" b="1">
                <a:solidFill>
                  <a:srgbClr val="8EE2EE"/>
                </a:solidFill>
                <a:latin typeface="Aptos"/>
                <a:ea typeface="Aptos"/>
                <a:cs typeface="Aptos"/>
              </a:rPr>
              <a:t>CORPORATE AND PROGRAM OVERVIEW</a:t>
            </a:r>
          </a:p>
        </p:txBody>
      </p:sp>
      <p:sp>
        <p:nvSpPr>
          <p:cNvPr id="6" name="cover-title">
            <a:extLst xmlns:a="http://schemas.openxmlformats.org/drawingml/2006/main">
              <a:ext uri="{FF2B5EF4-FFF2-40B4-BE49-F238E27FC236}">
                <a16:creationId xmlns:a16="http://schemas.microsoft.com/office/drawing/2014/main" id="{3795BDDE-F047-49D0-82B7-BBA193A81CF9}"/>
              </a:ext>
            </a:extLst>
          </p:cNvPr>
          <p:cNvSpPr>
            <a:spLocks xmlns:a="http://schemas.openxmlformats.org/drawingml/2006/main" noGrp="1"/>
          </p:cNvSpPr>
          <p:nvPr/>
        </p:nvSpPr>
        <p:spPr>
          <a:xfrm xmlns:a="http://schemas.openxmlformats.org/drawingml/2006/main">
            <a:off x="876300" y="1952625"/>
            <a:ext cx="447675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5000"/>
              </a:lnSpc>
              <a:buNone/>
              <a:defRPr sz="4650" b="1">
                <a:solidFill>
                  <a:srgbClr val="FFFFFF"/>
                </a:solidFill>
                <a:latin typeface="Aptos"/>
                <a:ea typeface="Aptos"/>
                <a:cs typeface="Aptos"/>
              </a:defRPr>
            </a:pPr>
            <a:r>
              <a:rPr sz="4650" b="1">
                <a:solidFill>
                  <a:srgbClr val="FFFFFF"/>
                </a:solidFill>
                <a:latin typeface="Aptos"/>
                <a:ea typeface="Aptos"/>
                <a:cs typeface="Aptos"/>
              </a:rPr>
              <a:t>NSS-01</a:t>
            </a:r>
          </a:p>
        </p:txBody>
      </p:sp>
      <p:sp>
        <p:nvSpPr>
          <p:cNvPr id="7" name="cover-tagline">
            <a:extLst xmlns:a="http://schemas.openxmlformats.org/drawingml/2006/main">
              <a:ext uri="{FF2B5EF4-FFF2-40B4-BE49-F238E27FC236}">
                <a16:creationId xmlns:a16="http://schemas.microsoft.com/office/drawing/2014/main" id="{5721FFF7-D9F7-4FFA-9CAE-58C9D0A3A6D4}"/>
              </a:ext>
            </a:extLst>
          </p:cNvPr>
          <p:cNvSpPr>
            <a:spLocks xmlns:a="http://schemas.openxmlformats.org/drawingml/2006/main" noGrp="1"/>
          </p:cNvSpPr>
          <p:nvPr/>
        </p:nvSpPr>
        <p:spPr>
          <a:xfrm xmlns:a="http://schemas.openxmlformats.org/drawingml/2006/main">
            <a:off x="876300" y="2781300"/>
            <a:ext cx="4857750" cy="1314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98000"/>
              </a:lnSpc>
              <a:buNone/>
              <a:defRPr sz="3150" b="1">
                <a:solidFill>
                  <a:srgbClr val="FFFFFF"/>
                </a:solidFill>
                <a:latin typeface="Aptos"/>
                <a:ea typeface="Aptos"/>
                <a:cs typeface="Aptos"/>
              </a:defRPr>
            </a:pPr>
            <a:r>
              <a:rPr sz="3150" b="1">
                <a:solidFill>
                  <a:srgbClr val="FFFFFF"/>
                </a:solidFill>
                <a:latin typeface="Aptos"/>
                <a:ea typeface="Aptos"/>
                <a:cs typeface="Aptos"/>
              </a:rPr>
              <a:t>Pancreatic lead.</a:t>
            </a:r>
          </a:p>
          <a:p xmlns:a="http://schemas.openxmlformats.org/drawingml/2006/main">
            <a:pPr algn="l">
              <a:lnSpc>
                <a:spcPct val="98000"/>
              </a:lnSpc>
              <a:buNone/>
              <a:defRPr sz="3150" b="1">
                <a:solidFill>
                  <a:srgbClr val="FFFFFF"/>
                </a:solidFill>
                <a:latin typeface="Aptos"/>
                <a:ea typeface="Aptos"/>
                <a:cs typeface="Aptos"/>
              </a:defRPr>
            </a:pPr>
            <a:r>
              <a:rPr sz="3150" b="1">
                <a:solidFill>
                  <a:srgbClr val="FFFFFF"/>
                </a:solidFill>
                <a:latin typeface="Aptos"/>
                <a:ea typeface="Aptos"/>
                <a:cs typeface="Aptos"/>
              </a:rPr>
              <a:t>Broad solid-tumor reach.</a:t>
            </a:r>
          </a:p>
        </p:txBody>
      </p:sp>
      <p:sp>
        <p:nvSpPr>
          <p:cNvPr id="8" name="cover-subtitle">
            <a:extLst xmlns:a="http://schemas.openxmlformats.org/drawingml/2006/main">
              <a:ext uri="{FF2B5EF4-FFF2-40B4-BE49-F238E27FC236}">
                <a16:creationId xmlns:a16="http://schemas.microsoft.com/office/drawing/2014/main" id="{7700A1B1-FE6F-4A49-9EF9-EA233F2193B7}"/>
              </a:ext>
            </a:extLst>
          </p:cNvPr>
          <p:cNvSpPr>
            <a:spLocks xmlns:a="http://schemas.openxmlformats.org/drawingml/2006/main" noGrp="1"/>
          </p:cNvSpPr>
          <p:nvPr/>
        </p:nvSpPr>
        <p:spPr>
          <a:xfrm xmlns:a="http://schemas.openxmlformats.org/drawingml/2006/main">
            <a:off x="876300" y="4362450"/>
            <a:ext cx="485775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12000"/>
              </a:lnSpc>
              <a:buNone/>
              <a:defRPr sz="1575" b="0">
                <a:solidFill>
                  <a:srgbClr val="C6D8E8"/>
                </a:solidFill>
                <a:latin typeface="Aptos"/>
                <a:ea typeface="Aptos"/>
                <a:cs typeface="Aptos"/>
              </a:defRPr>
            </a:pPr>
            <a:r>
              <a:rPr sz="1575" b="0">
                <a:solidFill>
                  <a:srgbClr val="C6D8E8"/>
                </a:solidFill>
                <a:latin typeface="Aptos"/>
                <a:ea typeface="Aptos"/>
                <a:cs typeface="Aptos"/>
              </a:rPr>
              <a:t>NSS-01 combines HSA-focused testing, pancreatic and colorectal in vivo findings, and in vitro activity across four additional cancer types.</a:t>
            </a:r>
          </a:p>
        </p:txBody>
      </p:sp>
      <p:sp>
        <p:nvSpPr>
          <p:cNvPr id="9" name="cover-disclaimer">
            <a:extLst xmlns:a="http://schemas.openxmlformats.org/drawingml/2006/main">
              <a:ext uri="{FF2B5EF4-FFF2-40B4-BE49-F238E27FC236}">
                <a16:creationId xmlns:a16="http://schemas.microsoft.com/office/drawing/2014/main" id="{011A751B-F177-48A0-9202-1EAEB46EDD19}"/>
              </a:ext>
            </a:extLst>
          </p:cNvPr>
          <p:cNvSpPr>
            <a:spLocks xmlns:a="http://schemas.openxmlformats.org/drawingml/2006/main" noGrp="1"/>
          </p:cNvSpPr>
          <p:nvPr/>
        </p:nvSpPr>
        <p:spPr>
          <a:xfrm xmlns:a="http://schemas.openxmlformats.org/drawingml/2006/main">
            <a:off x="876300" y="6000750"/>
            <a:ext cx="4476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5000"/>
              </a:lnSpc>
              <a:buNone/>
              <a:defRPr sz="750" b="0">
                <a:solidFill>
                  <a:srgbClr val="C6D8E8"/>
                </a:solidFill>
                <a:latin typeface="Aptos"/>
                <a:ea typeface="Aptos"/>
                <a:cs typeface="Aptos"/>
              </a:defRPr>
            </a:pPr>
            <a:r>
              <a:rPr sz="750" b="0">
                <a:solidFill>
                  <a:srgbClr val="C6D8E8"/>
                </a:solidFill>
                <a:latin typeface="Aptos"/>
                <a:ea typeface="Aptos"/>
                <a:cs typeface="Aptos"/>
              </a:rPr>
              <a:t>Non-confidential overview. Preclinical candidate. Not approved for human use.</a:t>
            </a:r>
            <a:endParaRPr sz="900" b="0">
              <a:solidFill>
                <a:srgbClr val="C6D8E8"/>
              </a:solidFill>
              <a:latin typeface="Aptos"/>
              <a:ea typeface="Aptos"/>
              <a:cs typeface="Aptos"/>
            </a:endParaRPr>
          </a:p>
        </p:txBody>
      </p:sp>
    </p:spTree>
    <p:extLst>
      <p:ext uri="{BB962C8B-B14F-4D97-AF65-F5344CB8AC3E}">
        <p14:creationId xmlns:p14="http://schemas.microsoft.com/office/powerpoint/2010/main" val="835978775"/>
      </p:ext>
    </p:extLst>
  </p:cSld>
</p:sld>
</file>

<file path=ppt/slides/slide2.xml><?xml version="1.0" encoding="utf-8"?>
<p:sld xmlns:p="http://schemas.openxmlformats.org/presentationml/2006/main">
  <p:cSld>
    <p:bg>
      <p:bgPr>
        <a:solidFill xmlns:a="http://schemas.openxmlformats.org/drawingml/2006/main">
          <a:srgbClr val="F4F8FB"/>
        </a:solidFill>
      </p:bgPr>
    </p:bg>
    <p:spTree>
      <p:nvGrpSpPr>
        <p:cNvPr id="1" name=""/>
        <p:cNvGrpSpPr/>
        <p:nvPr/>
      </p:nvGrpSpPr>
      <p:grpSpPr>
        <a:xfrm xmlns:a="http://schemas.openxmlformats.org/drawingml/2006/main"/>
      </p:grpSpPr>
      <p:sp>
        <p:nvSpPr>
          <p:cNvPr id="22" name="pancreatic-lead-k">
            <a:extLst xmlns:a="http://schemas.openxmlformats.org/drawingml/2006/main">
              <a:ext uri="{FF2B5EF4-FFF2-40B4-BE49-F238E27FC236}">
                <a16:creationId xmlns:a16="http://schemas.microsoft.com/office/drawing/2014/main" id="{576721CD-B058-4A44-8455-97683572CE8A}"/>
              </a:ext>
            </a:extLst>
          </p:cNvPr>
          <p:cNvSpPr>
            <a:spLocks xmlns:a="http://schemas.openxmlformats.org/drawingml/2006/main" noGrp="1"/>
          </p:cNvSpPr>
          <p:nvPr/>
        </p:nvSpPr>
        <p:spPr>
          <a:xfrm xmlns:a="http://schemas.openxmlformats.org/drawingml/2006/main">
            <a:off x="685800" y="1066800"/>
            <a:ext cx="3238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a:bodyPr>
          <a:lstStyle xmlns:a="http://schemas.openxmlformats.org/drawingml/2006/main"/>
          <a:p xmlns:a="http://schemas.openxmlformats.org/drawingml/2006/main">
            <a:pPr algn="l">
              <a:lnSpc>
                <a:spcPct val="105000"/>
              </a:lnSpc>
              <a:buNone/>
              <a:defRPr sz="1125" b="1">
                <a:solidFill>
                  <a:srgbClr val="D7A23E"/>
                </a:solidFill>
                <a:latin typeface="Aptos"/>
                <a:ea typeface="Aptos"/>
                <a:cs typeface="Aptos"/>
              </a:defRPr>
            </a:pPr>
            <a:r>
              <a:rPr sz="1125" b="1">
                <a:solidFill>
                  <a:srgbClr val="D7A23E"/>
                </a:solidFill>
                <a:latin typeface="Aptos"/>
                <a:ea typeface="Aptos"/>
                <a:cs typeface="Aptos"/>
              </a:rPr>
              <a:t>THREE PRECLINICAL FINDINGS</a:t>
            </a:r>
          </a:p>
        </p:txBody>
      </p:sp>
      <p:sp>
        <p:nvSpPr>
          <p:cNvPr id="2" name="pancreatic-lead-title">
            <a:extLst xmlns:a="http://schemas.openxmlformats.org/drawingml/2006/main">
              <a:ext uri="{FF2B5EF4-FFF2-40B4-BE49-F238E27FC236}">
                <a16:creationId xmlns:a16="http://schemas.microsoft.com/office/drawing/2014/main" id="{070816FB-A821-4718-BD19-40E393692F33}"/>
              </a:ext>
            </a:extLst>
          </p:cNvPr>
          <p:cNvSpPr>
            <a:spLocks xmlns:a="http://schemas.openxmlformats.org/drawingml/2006/main" noGrp="1"/>
          </p:cNvSpPr>
          <p:nvPr/>
        </p:nvSpPr>
        <p:spPr>
          <a:xfrm xmlns:a="http://schemas.openxmlformats.org/drawingml/2006/main">
            <a:off x="685800" y="1428750"/>
            <a:ext cx="10820400" cy="1200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nSpc>
                <a:spcPct val="92000"/>
              </a:lnSpc>
              <a:buNone/>
              <a:defRPr sz="2850" b="1">
                <a:solidFill>
                  <a:srgbClr val="061A2E"/>
                </a:solidFill>
                <a:latin typeface="Aptos"/>
                <a:ea typeface="Aptos"/>
                <a:cs typeface="Aptos"/>
              </a:defRPr>
            </a:pPr>
            <a:r>
              <a:rPr sz="2850" b="1">
                <a:solidFill>
                  <a:srgbClr val="061A2E"/>
                </a:solidFill>
                <a:latin typeface="Aptos"/>
                <a:ea typeface="Aptos"/>
                <a:cs typeface="Aptos"/>
              </a:rPr>
              <a:t>THREE FINDINGS DEFINE</a:t>
            </a:r>
          </a:p>
          <a:p xmlns:a="http://schemas.openxmlformats.org/drawingml/2006/main">
            <a:pPr>
              <a:lnSpc>
                <a:spcPct val="92000"/>
              </a:lnSpc>
              <a:buNone/>
              <a:defRPr sz="2850" b="1">
                <a:solidFill>
                  <a:srgbClr val="061A2E"/>
                </a:solidFill>
                <a:latin typeface="Aptos"/>
                <a:ea typeface="Aptos"/>
                <a:cs typeface="Aptos"/>
              </a:defRPr>
            </a:pPr>
            <a:r>
              <a:rPr sz="2850" b="1">
                <a:solidFill>
                  <a:srgbClr val="061A2E"/>
                </a:solidFill>
                <a:latin typeface="Aptos"/>
                <a:ea typeface="Aptos"/>
                <a:cs typeface="Aptos"/>
              </a:rPr>
              <a:t>THE NSS-01 OPPORTUNITY</a:t>
            </a:r>
          </a:p>
        </p:txBody>
      </p:sp>
      <p:sp>
        <p:nvSpPr>
          <p:cNvPr id="3" name="pancreatic-pillar-0">
            <a:extLst xmlns:a="http://schemas.openxmlformats.org/drawingml/2006/main">
              <a:ext uri="{FF2B5EF4-FFF2-40B4-BE49-F238E27FC236}">
                <a16:creationId xmlns:a16="http://schemas.microsoft.com/office/drawing/2014/main" id="{DFE34441-AD7C-4662-8DDE-83099E4E0787}"/>
              </a:ext>
            </a:extLst>
          </p:cNvPr>
          <p:cNvSpPr>
            <a:spLocks xmlns:a="http://schemas.openxmlformats.org/drawingml/2006/main" noGrp="1"/>
          </p:cNvSpPr>
          <p:nvPr/>
        </p:nvSpPr>
        <p:spPr>
          <a:xfrm xmlns:a="http://schemas.openxmlformats.org/drawingml/2006/main">
            <a:off x="685800" y="3000375"/>
            <a:ext cx="3238500" cy="1657350"/>
          </a:xfrm>
          <a:prstGeom xmlns:a="http://schemas.openxmlformats.org/drawingml/2006/main" prst="roundRect">
            <a:avLst>
              <a:gd name="adj" fmla="val 10345"/>
            </a:avLst>
          </a:prstGeom>
          <a:solidFill xmlns:a="http://schemas.openxmlformats.org/drawingml/2006/main">
            <a:srgbClr val="FFFFFF"/>
          </a:solidFill>
          <a:ln xmlns:a="http://schemas.openxmlformats.org/drawingml/2006/main" w="19050">
            <a:solidFill>
              <a:srgbClr val="D7A23E"/>
            </a:solidFill>
            <a:prstDash val="solid"/>
          </a:ln>
        </p:spPr>
        <p:txBody>
          <a:bodyPr xmlns:a="http://schemas.openxmlformats.org/drawingml/2006/main"/>
          <a:lstStyle xmlns:a="http://schemas.openxmlformats.org/drawingml/2006/main"/>
          <a:p xmlns:a="http://schemas.openxmlformats.org/drawingml/2006/main">
            <a:endParaRPr/>
          </a:p>
        </p:txBody>
      </p:sp>
      <p:sp>
        <p:nvSpPr>
          <p:cNvPr id="4" name="pancreatic-pillar-bar-0">
            <a:extLst xmlns:a="http://schemas.openxmlformats.org/drawingml/2006/main">
              <a:ext uri="{FF2B5EF4-FFF2-40B4-BE49-F238E27FC236}">
                <a16:creationId xmlns:a16="http://schemas.microsoft.com/office/drawing/2014/main" id="{01783DED-E6C9-4BC0-8698-A10482874625}"/>
              </a:ext>
            </a:extLst>
          </p:cNvPr>
          <p:cNvSpPr>
            <a:spLocks xmlns:a="http://schemas.openxmlformats.org/drawingml/2006/main" noGrp="1"/>
          </p:cNvSpPr>
          <p:nvPr/>
        </p:nvSpPr>
        <p:spPr>
          <a:xfrm xmlns:a="http://schemas.openxmlformats.org/drawingml/2006/main">
            <a:off x="685800" y="3000375"/>
            <a:ext cx="3238500" cy="95250"/>
          </a:xfrm>
          <a:prstGeom xmlns:a="http://schemas.openxmlformats.org/drawingml/2006/main" prst="roundRect">
            <a:avLst>
              <a:gd name="adj" fmla="val 50000"/>
            </a:avLst>
          </a:prstGeom>
          <a:solidFill xmlns:a="http://schemas.openxmlformats.org/drawingml/2006/main">
            <a:srgbClr val="D7A23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5" name="pancreatic-pillar-head-0">
            <a:extLst xmlns:a="http://schemas.openxmlformats.org/drawingml/2006/main">
              <a:ext uri="{FF2B5EF4-FFF2-40B4-BE49-F238E27FC236}">
                <a16:creationId xmlns:a16="http://schemas.microsoft.com/office/drawing/2014/main" id="{EBEF4CCF-F871-4F97-9486-28DFA33E716D}"/>
              </a:ext>
            </a:extLst>
          </p:cNvPr>
          <p:cNvSpPr>
            <a:spLocks xmlns:a="http://schemas.openxmlformats.org/drawingml/2006/main" noGrp="1"/>
          </p:cNvSpPr>
          <p:nvPr/>
        </p:nvSpPr>
        <p:spPr>
          <a:xfrm xmlns:a="http://schemas.openxmlformats.org/drawingml/2006/main">
            <a:off x="914400" y="3286125"/>
            <a:ext cx="27813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05000"/>
              </a:lnSpc>
              <a:buNone/>
              <a:defRPr sz="1500" b="1">
                <a:solidFill>
                  <a:srgbClr val="061A2E"/>
                </a:solidFill>
                <a:latin typeface="Aptos"/>
                <a:ea typeface="Aptos"/>
                <a:cs typeface="Aptos"/>
              </a:defRPr>
            </a:pPr>
            <a:r>
              <a:rPr sz="1500" b="1">
                <a:solidFill>
                  <a:srgbClr val="061A2E"/>
                </a:solidFill>
                <a:latin typeface="Aptos"/>
                <a:ea typeface="Aptos"/>
                <a:cs typeface="Aptos"/>
              </a:rPr>
              <a:t>Colorectal in vivo</a:t>
            </a:r>
          </a:p>
        </p:txBody>
      </p:sp>
      <p:sp>
        <p:nvSpPr>
          <p:cNvPr id="6" name="pancreatic-pillar-body-0">
            <a:extLst xmlns:a="http://schemas.openxmlformats.org/drawingml/2006/main">
              <a:ext uri="{FF2B5EF4-FFF2-40B4-BE49-F238E27FC236}">
                <a16:creationId xmlns:a16="http://schemas.microsoft.com/office/drawing/2014/main" id="{BA58CCEC-2985-45D2-A273-815C154FB914}"/>
              </a:ext>
            </a:extLst>
          </p:cNvPr>
          <p:cNvSpPr>
            <a:spLocks xmlns:a="http://schemas.openxmlformats.org/drawingml/2006/main" noGrp="1"/>
          </p:cNvSpPr>
          <p:nvPr/>
        </p:nvSpPr>
        <p:spPr>
          <a:xfrm xmlns:a="http://schemas.openxmlformats.org/drawingml/2006/main">
            <a:off x="923925" y="3857625"/>
            <a:ext cx="27622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97090"/>
          </a:bodyPr>
          <a:lstStyle xmlns:a="http://schemas.openxmlformats.org/drawingml/2006/main"/>
          <a:p xmlns:a="http://schemas.openxmlformats.org/drawingml/2006/main">
            <a:pPr algn="ctr">
              <a:lnSpc>
                <a:spcPct val="110000"/>
              </a:lnSpc>
              <a:buNone/>
              <a:defRPr sz="1125" b="0">
                <a:solidFill>
                  <a:srgbClr val="5E7185"/>
                </a:solidFill>
                <a:latin typeface="Aptos"/>
                <a:ea typeface="Aptos"/>
                <a:cs typeface="Aptos"/>
              </a:defRPr>
            </a:pPr>
            <a:r>
              <a:rPr sz="1125" b="0">
                <a:solidFill>
                  <a:srgbClr val="5E7185"/>
                </a:solidFill>
                <a:latin typeface="Aptos"/>
                <a:ea typeface="Aptos"/>
                <a:cs typeface="Aptos"/>
              </a:rPr>
              <a:t>Lower mean tumor growth in 5 of 5 matched comparisons, including studies with added HSA and HSA-expressing models.</a:t>
            </a:r>
          </a:p>
        </p:txBody>
      </p:sp>
      <p:sp>
        <p:nvSpPr>
          <p:cNvPr id="7" name="pancreatic-pillar-1">
            <a:extLst xmlns:a="http://schemas.openxmlformats.org/drawingml/2006/main">
              <a:ext uri="{FF2B5EF4-FFF2-40B4-BE49-F238E27FC236}">
                <a16:creationId xmlns:a16="http://schemas.microsoft.com/office/drawing/2014/main" id="{A9DBE3B7-9248-4599-A9E3-1E54BAF3517E}"/>
              </a:ext>
            </a:extLst>
          </p:cNvPr>
          <p:cNvSpPr>
            <a:spLocks xmlns:a="http://schemas.openxmlformats.org/drawingml/2006/main" noGrp="1"/>
          </p:cNvSpPr>
          <p:nvPr/>
        </p:nvSpPr>
        <p:spPr>
          <a:xfrm xmlns:a="http://schemas.openxmlformats.org/drawingml/2006/main">
            <a:off x="4400550" y="3000375"/>
            <a:ext cx="3238500" cy="1657350"/>
          </a:xfrm>
          <a:prstGeom xmlns:a="http://schemas.openxmlformats.org/drawingml/2006/main" prst="roundRect">
            <a:avLst>
              <a:gd name="adj" fmla="val 10345"/>
            </a:avLst>
          </a:prstGeom>
          <a:solidFill xmlns:a="http://schemas.openxmlformats.org/drawingml/2006/main">
            <a:srgbClr val="FFFFFF"/>
          </a:solidFill>
          <a:ln xmlns:a="http://schemas.openxmlformats.org/drawingml/2006/main" w="9525">
            <a:solidFill>
              <a:srgbClr val="D5E0EA"/>
            </a:solidFill>
            <a:prstDash val="solid"/>
          </a:ln>
        </p:spPr>
        <p:txBody>
          <a:bodyPr xmlns:a="http://schemas.openxmlformats.org/drawingml/2006/main"/>
          <a:lstStyle xmlns:a="http://schemas.openxmlformats.org/drawingml/2006/main"/>
          <a:p xmlns:a="http://schemas.openxmlformats.org/drawingml/2006/main">
            <a:endParaRPr/>
          </a:p>
        </p:txBody>
      </p:sp>
      <p:sp>
        <p:nvSpPr>
          <p:cNvPr id="8" name="pancreatic-pillar-bar-1">
            <a:extLst xmlns:a="http://schemas.openxmlformats.org/drawingml/2006/main">
              <a:ext uri="{FF2B5EF4-FFF2-40B4-BE49-F238E27FC236}">
                <a16:creationId xmlns:a16="http://schemas.microsoft.com/office/drawing/2014/main" id="{D6AFBF06-5713-4722-A527-9D8E549B2E50}"/>
              </a:ext>
            </a:extLst>
          </p:cNvPr>
          <p:cNvSpPr>
            <a:spLocks xmlns:a="http://schemas.openxmlformats.org/drawingml/2006/main" noGrp="1"/>
          </p:cNvSpPr>
          <p:nvPr/>
        </p:nvSpPr>
        <p:spPr>
          <a:xfrm xmlns:a="http://schemas.openxmlformats.org/drawingml/2006/main">
            <a:off x="4400550" y="3000375"/>
            <a:ext cx="3238500" cy="95250"/>
          </a:xfrm>
          <a:prstGeom xmlns:a="http://schemas.openxmlformats.org/drawingml/2006/main" prst="roundRect">
            <a:avLst>
              <a:gd name="adj" fmla="val 50000"/>
            </a:avLst>
          </a:prstGeom>
          <a:solidFill xmlns:a="http://schemas.openxmlformats.org/drawingml/2006/main">
            <a:srgbClr val="20B5B2"/>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9" name="pancreatic-pillar-head-1">
            <a:extLst xmlns:a="http://schemas.openxmlformats.org/drawingml/2006/main">
              <a:ext uri="{FF2B5EF4-FFF2-40B4-BE49-F238E27FC236}">
                <a16:creationId xmlns:a16="http://schemas.microsoft.com/office/drawing/2014/main" id="{7360C35E-E0DF-470F-A0EB-C377D812E340}"/>
              </a:ext>
            </a:extLst>
          </p:cNvPr>
          <p:cNvSpPr>
            <a:spLocks xmlns:a="http://schemas.openxmlformats.org/drawingml/2006/main" noGrp="1"/>
          </p:cNvSpPr>
          <p:nvPr/>
        </p:nvSpPr>
        <p:spPr>
          <a:xfrm xmlns:a="http://schemas.openxmlformats.org/drawingml/2006/main">
            <a:off x="4629150" y="3286125"/>
            <a:ext cx="27813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05000"/>
              </a:lnSpc>
              <a:buNone/>
              <a:defRPr sz="1500" b="1">
                <a:solidFill>
                  <a:srgbClr val="061A2E"/>
                </a:solidFill>
                <a:latin typeface="Aptos"/>
                <a:ea typeface="Aptos"/>
                <a:cs typeface="Aptos"/>
              </a:defRPr>
            </a:pPr>
            <a:r>
              <a:rPr sz="1500" b="1">
                <a:solidFill>
                  <a:srgbClr val="061A2E"/>
                </a:solidFill>
                <a:latin typeface="Aptos"/>
                <a:ea typeface="Aptos"/>
                <a:cs typeface="Aptos"/>
              </a:rPr>
              <a:t>Pancreatic regression</a:t>
            </a:r>
          </a:p>
        </p:txBody>
      </p:sp>
      <p:sp>
        <p:nvSpPr>
          <p:cNvPr id="10" name="pancreatic-pillar-body-1">
            <a:extLst xmlns:a="http://schemas.openxmlformats.org/drawingml/2006/main">
              <a:ext uri="{FF2B5EF4-FFF2-40B4-BE49-F238E27FC236}">
                <a16:creationId xmlns:a16="http://schemas.microsoft.com/office/drawing/2014/main" id="{ABF9D25A-D0C2-4C57-B9F0-E31721129974}"/>
              </a:ext>
            </a:extLst>
          </p:cNvPr>
          <p:cNvSpPr>
            <a:spLocks xmlns:a="http://schemas.openxmlformats.org/drawingml/2006/main" noGrp="1"/>
          </p:cNvSpPr>
          <p:nvPr/>
        </p:nvSpPr>
        <p:spPr>
          <a:xfrm xmlns:a="http://schemas.openxmlformats.org/drawingml/2006/main">
            <a:off x="4638675" y="3857625"/>
            <a:ext cx="27622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94890"/>
          </a:bodyPr>
          <a:lstStyle xmlns:a="http://schemas.openxmlformats.org/drawingml/2006/main"/>
          <a:p xmlns:a="http://schemas.openxmlformats.org/drawingml/2006/main">
            <a:pPr algn="ctr">
              <a:lnSpc>
                <a:spcPct val="110000"/>
              </a:lnSpc>
              <a:buNone/>
              <a:defRPr sz="1125" b="0">
                <a:solidFill>
                  <a:srgbClr val="5E7185"/>
                </a:solidFill>
                <a:latin typeface="Aptos"/>
                <a:ea typeface="Aptos"/>
                <a:cs typeface="Aptos"/>
              </a:defRPr>
            </a:pPr>
            <a:r>
              <a:rPr sz="1125" b="0">
                <a:solidFill>
                  <a:srgbClr val="5E7185"/>
                </a:solidFill>
                <a:latin typeface="Aptos"/>
                <a:ea typeface="Aptos"/>
                <a:cs typeface="Aptos"/>
              </a:rPr>
              <a:t>A majority of treated subjects experienced regression in two studies. One group reached approximately 70% median regression.</a:t>
            </a:r>
          </a:p>
        </p:txBody>
      </p:sp>
      <p:sp>
        <p:nvSpPr>
          <p:cNvPr id="11" name="pancreatic-pillar-2">
            <a:extLst xmlns:a="http://schemas.openxmlformats.org/drawingml/2006/main">
              <a:ext uri="{FF2B5EF4-FFF2-40B4-BE49-F238E27FC236}">
                <a16:creationId xmlns:a16="http://schemas.microsoft.com/office/drawing/2014/main" id="{D233F98A-EA73-40BD-9B5B-1B1718CCB378}"/>
              </a:ext>
            </a:extLst>
          </p:cNvPr>
          <p:cNvSpPr>
            <a:spLocks xmlns:a="http://schemas.openxmlformats.org/drawingml/2006/main" noGrp="1"/>
          </p:cNvSpPr>
          <p:nvPr/>
        </p:nvSpPr>
        <p:spPr>
          <a:xfrm xmlns:a="http://schemas.openxmlformats.org/drawingml/2006/main">
            <a:off x="8115300" y="3000375"/>
            <a:ext cx="3238500" cy="1657350"/>
          </a:xfrm>
          <a:prstGeom xmlns:a="http://schemas.openxmlformats.org/drawingml/2006/main" prst="roundRect">
            <a:avLst>
              <a:gd name="adj" fmla="val 10345"/>
            </a:avLst>
          </a:prstGeom>
          <a:solidFill xmlns:a="http://schemas.openxmlformats.org/drawingml/2006/main">
            <a:srgbClr val="FFFFFF"/>
          </a:solidFill>
          <a:ln xmlns:a="http://schemas.openxmlformats.org/drawingml/2006/main" w="9525">
            <a:solidFill>
              <a:srgbClr val="D5E0EA"/>
            </a:solidFill>
            <a:prstDash val="solid"/>
          </a:ln>
        </p:spPr>
        <p:txBody>
          <a:bodyPr xmlns:a="http://schemas.openxmlformats.org/drawingml/2006/main"/>
          <a:lstStyle xmlns:a="http://schemas.openxmlformats.org/drawingml/2006/main"/>
          <a:p xmlns:a="http://schemas.openxmlformats.org/drawingml/2006/main">
            <a:endParaRPr/>
          </a:p>
        </p:txBody>
      </p:sp>
      <p:sp>
        <p:nvSpPr>
          <p:cNvPr id="12" name="pancreatic-pillar-bar-2">
            <a:extLst xmlns:a="http://schemas.openxmlformats.org/drawingml/2006/main">
              <a:ext uri="{FF2B5EF4-FFF2-40B4-BE49-F238E27FC236}">
                <a16:creationId xmlns:a16="http://schemas.microsoft.com/office/drawing/2014/main" id="{84752C46-DE5D-4A1D-A9EE-CB253D3DC0A8}"/>
              </a:ext>
            </a:extLst>
          </p:cNvPr>
          <p:cNvSpPr>
            <a:spLocks xmlns:a="http://schemas.openxmlformats.org/drawingml/2006/main" noGrp="1"/>
          </p:cNvSpPr>
          <p:nvPr/>
        </p:nvSpPr>
        <p:spPr>
          <a:xfrm xmlns:a="http://schemas.openxmlformats.org/drawingml/2006/main">
            <a:off x="8115300" y="3000375"/>
            <a:ext cx="3238500" cy="95250"/>
          </a:xfrm>
          <a:prstGeom xmlns:a="http://schemas.openxmlformats.org/drawingml/2006/main" prst="roundRect">
            <a:avLst>
              <a:gd name="adj" fmla="val 50000"/>
            </a:avLst>
          </a:prstGeom>
          <a:solidFill xmlns:a="http://schemas.openxmlformats.org/drawingml/2006/main">
            <a:srgbClr val="20B5B2"/>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13" name="pancreatic-pillar-head-2">
            <a:extLst xmlns:a="http://schemas.openxmlformats.org/drawingml/2006/main">
              <a:ext uri="{FF2B5EF4-FFF2-40B4-BE49-F238E27FC236}">
                <a16:creationId xmlns:a16="http://schemas.microsoft.com/office/drawing/2014/main" id="{04DB4CCD-9524-4C87-810F-56F38F36204C}"/>
              </a:ext>
            </a:extLst>
          </p:cNvPr>
          <p:cNvSpPr>
            <a:spLocks xmlns:a="http://schemas.openxmlformats.org/drawingml/2006/main" noGrp="1"/>
          </p:cNvSpPr>
          <p:nvPr/>
        </p:nvSpPr>
        <p:spPr>
          <a:xfrm xmlns:a="http://schemas.openxmlformats.org/drawingml/2006/main">
            <a:off x="8343900" y="3286125"/>
            <a:ext cx="27813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05000"/>
              </a:lnSpc>
              <a:buNone/>
              <a:defRPr sz="1500" b="1">
                <a:solidFill>
                  <a:srgbClr val="061A2E"/>
                </a:solidFill>
                <a:latin typeface="Aptos"/>
                <a:ea typeface="Aptos"/>
                <a:cs typeface="Aptos"/>
              </a:defRPr>
            </a:pPr>
            <a:r>
              <a:rPr sz="1500" b="1">
                <a:solidFill>
                  <a:srgbClr val="061A2E"/>
                </a:solidFill>
                <a:latin typeface="Aptos"/>
                <a:ea typeface="Aptos"/>
                <a:cs typeface="Aptos"/>
              </a:rPr>
              <a:t>Additional solid tumors</a:t>
            </a:r>
          </a:p>
        </p:txBody>
      </p:sp>
      <p:sp>
        <p:nvSpPr>
          <p:cNvPr id="14" name="pancreatic-pillar-body-2">
            <a:extLst xmlns:a="http://schemas.openxmlformats.org/drawingml/2006/main">
              <a:ext uri="{FF2B5EF4-FFF2-40B4-BE49-F238E27FC236}">
                <a16:creationId xmlns:a16="http://schemas.microsoft.com/office/drawing/2014/main" id="{C8B3E6BD-855F-4CA1-94AC-D793299D80A1}"/>
              </a:ext>
            </a:extLst>
          </p:cNvPr>
          <p:cNvSpPr>
            <a:spLocks xmlns:a="http://schemas.openxmlformats.org/drawingml/2006/main" noGrp="1"/>
          </p:cNvSpPr>
          <p:nvPr/>
        </p:nvSpPr>
        <p:spPr>
          <a:xfrm xmlns:a="http://schemas.openxmlformats.org/drawingml/2006/main">
            <a:off x="8353425" y="3857625"/>
            <a:ext cx="27622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10000"/>
              </a:lnSpc>
              <a:buNone/>
              <a:defRPr sz="1125" b="0">
                <a:solidFill>
                  <a:srgbClr val="5E7185"/>
                </a:solidFill>
                <a:latin typeface="Aptos"/>
                <a:ea typeface="Aptos"/>
                <a:cs typeface="Aptos"/>
              </a:defRPr>
            </a:pPr>
            <a:r>
              <a:rPr sz="1125" b="0">
                <a:solidFill>
                  <a:srgbClr val="5E7185"/>
                </a:solidFill>
                <a:latin typeface="Aptos"/>
                <a:ea typeface="Aptos"/>
                <a:cs typeface="Aptos"/>
              </a:rPr>
              <a:t>Lower mean IC₅₀ than SN-38 in ovarian, bladder and breast HSA-containing cell models.</a:t>
            </a:r>
          </a:p>
        </p:txBody>
      </p:sp>
      <p:sp>
        <p:nvSpPr>
          <p:cNvPr id="15" name="pancreatic-implication">
            <a:extLst xmlns:a="http://schemas.openxmlformats.org/drawingml/2006/main">
              <a:ext uri="{FF2B5EF4-FFF2-40B4-BE49-F238E27FC236}">
                <a16:creationId xmlns:a16="http://schemas.microsoft.com/office/drawing/2014/main" id="{630C55CF-80A5-4965-811A-88D8D2D50CF4}"/>
              </a:ext>
            </a:extLst>
          </p:cNvPr>
          <p:cNvSpPr>
            <a:spLocks xmlns:a="http://schemas.openxmlformats.org/drawingml/2006/main" noGrp="1"/>
          </p:cNvSpPr>
          <p:nvPr/>
        </p:nvSpPr>
        <p:spPr>
          <a:xfrm xmlns:a="http://schemas.openxmlformats.org/drawingml/2006/main">
            <a:off x="685800" y="5000625"/>
            <a:ext cx="10820400" cy="590550"/>
          </a:xfrm>
          <a:prstGeom xmlns:a="http://schemas.openxmlformats.org/drawingml/2006/main" prst="roundRect">
            <a:avLst>
              <a:gd name="adj" fmla="val 25806"/>
            </a:avLst>
          </a:prstGeom>
          <a:solidFill xmlns:a="http://schemas.openxmlformats.org/drawingml/2006/main">
            <a:srgbClr val="F7F3EA"/>
          </a:solidFill>
          <a:ln xmlns:a="http://schemas.openxmlformats.org/drawingml/2006/main" w="9525">
            <a:solidFill>
              <a:srgbClr val="D7A23E"/>
            </a:solidFill>
            <a:prstDash val="solid"/>
          </a:ln>
        </p:spPr>
        <p:txBody>
          <a:bodyPr xmlns:a="http://schemas.openxmlformats.org/drawingml/2006/main"/>
          <a:lstStyle xmlns:a="http://schemas.openxmlformats.org/drawingml/2006/main"/>
          <a:p xmlns:a="http://schemas.openxmlformats.org/drawingml/2006/main">
            <a:endParaRPr/>
          </a:p>
        </p:txBody>
      </p:sp>
      <p:sp>
        <p:nvSpPr>
          <p:cNvPr id="16" name="pancreatic-implication-t">
            <a:extLst xmlns:a="http://schemas.openxmlformats.org/drawingml/2006/main">
              <a:ext uri="{FF2B5EF4-FFF2-40B4-BE49-F238E27FC236}">
                <a16:creationId xmlns:a16="http://schemas.microsoft.com/office/drawing/2014/main" id="{268E799B-E1E1-4EE5-AD11-329F0F861AAE}"/>
              </a:ext>
            </a:extLst>
          </p:cNvPr>
          <p:cNvSpPr>
            <a:spLocks xmlns:a="http://schemas.openxmlformats.org/drawingml/2006/main" noGrp="1"/>
          </p:cNvSpPr>
          <p:nvPr/>
        </p:nvSpPr>
        <p:spPr>
          <a:xfrm xmlns:a="http://schemas.openxmlformats.org/drawingml/2006/main">
            <a:off x="952500" y="5153025"/>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105000"/>
              </a:lnSpc>
              <a:buNone/>
              <a:defRPr sz="1200" b="1">
                <a:solidFill>
                  <a:srgbClr val="061A2E"/>
                </a:solidFill>
                <a:latin typeface="Aptos"/>
                <a:ea typeface="Aptos"/>
                <a:cs typeface="Aptos"/>
              </a:defRPr>
            </a:pPr>
            <a:r>
              <a:rPr sz="1200" b="1">
                <a:solidFill>
                  <a:srgbClr val="061A2E"/>
                </a:solidFill>
                <a:latin typeface="Aptos"/>
                <a:ea typeface="Aptos"/>
                <a:cs typeface="Aptos"/>
              </a:rPr>
              <a:t>Evidence spans HSA-focused testing, two in vivo tumor systems and six solid-tumor types.</a:t>
            </a:r>
          </a:p>
        </p:txBody>
      </p:sp>
      <p:sp>
        <p:nvSpPr>
          <p:cNvPr id="17" name="pancreatic-caution">
            <a:extLst xmlns:a="http://schemas.openxmlformats.org/drawingml/2006/main">
              <a:ext uri="{FF2B5EF4-FFF2-40B4-BE49-F238E27FC236}">
                <a16:creationId xmlns:a16="http://schemas.microsoft.com/office/drawing/2014/main" id="{CEE895F4-D9E8-4627-BD3B-6BD3365F950D}"/>
              </a:ext>
            </a:extLst>
          </p:cNvPr>
          <p:cNvSpPr>
            <a:spLocks xmlns:a="http://schemas.openxmlformats.org/drawingml/2006/main" noGrp="1"/>
          </p:cNvSpPr>
          <p:nvPr/>
        </p:nvSpPr>
        <p:spPr>
          <a:xfrm xmlns:a="http://schemas.openxmlformats.org/drawingml/2006/main">
            <a:off x="1000125" y="5772150"/>
            <a:ext cx="10191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05000"/>
              </a:lnSpc>
              <a:buNone/>
              <a:defRPr sz="750" b="0">
                <a:solidFill>
                  <a:srgbClr val="5E7185"/>
                </a:solidFill>
                <a:latin typeface="Aptos"/>
                <a:ea typeface="Aptos"/>
                <a:cs typeface="Aptos"/>
              </a:defRPr>
            </a:pPr>
            <a:r>
              <a:rPr sz="750" b="0">
                <a:solidFill>
                  <a:srgbClr val="5E7185"/>
                </a:solidFill>
                <a:latin typeface="Aptos"/>
                <a:ea typeface="Aptos"/>
                <a:cs typeface="Aptos"/>
              </a:rPr>
              <a:t>Preclinical findings. No clinical advantage has been established.</a:t>
            </a:r>
          </a:p>
        </p:txBody>
      </p:sp>
      <p:sp>
        <p:nvSpPr>
          <p:cNvPr id="19" name="footer-line-6">
            <a:extLst xmlns:a="http://schemas.openxmlformats.org/drawingml/2006/main">
              <a:ext uri="{FF2B5EF4-FFF2-40B4-BE49-F238E27FC236}">
                <a16:creationId xmlns:a16="http://schemas.microsoft.com/office/drawing/2014/main" id="{CFC9BD6B-4356-4A37-8B95-FB93229B573E}"/>
              </a:ext>
            </a:extLst>
          </p:cNvPr>
          <p:cNvSpPr>
            <a:spLocks xmlns:a="http://schemas.openxmlformats.org/drawingml/2006/main" noGrp="1"/>
          </p:cNvSpPr>
          <p:nvPr/>
        </p:nvSpPr>
        <p:spPr>
          <a:xfrm xmlns:a="http://schemas.openxmlformats.org/drawingml/2006/main">
            <a:off x="590550" y="6419850"/>
            <a:ext cx="11010900" cy="9525"/>
          </a:xfrm>
          <a:prstGeom xmlns:a="http://schemas.openxmlformats.org/drawingml/2006/main" prst="line">
            <a:avLst/>
          </a:prstGeom>
          <a:noFill xmlns:a="http://schemas.openxmlformats.org/drawingml/2006/main"/>
          <a:ln xmlns:a="http://schemas.openxmlformats.org/drawingml/2006/main" w="9525">
            <a:solidFill>
              <a:srgbClr val="D5E0EA"/>
            </a:solidFill>
            <a:prstDash val="solid"/>
          </a:ln>
        </p:spPr>
        <p:txBody>
          <a:bodyPr xmlns:a="http://schemas.openxmlformats.org/drawingml/2006/main"/>
          <a:lstStyle xmlns:a="http://schemas.openxmlformats.org/drawingml/2006/main"/>
          <a:p xmlns:a="http://schemas.openxmlformats.org/drawingml/2006/main">
            <a:endParaRPr/>
          </a:p>
        </p:txBody>
      </p:sp>
      <p:sp>
        <p:nvSpPr>
          <p:cNvPr id="20" name="footer-note-6">
            <a:extLst xmlns:a="http://schemas.openxmlformats.org/drawingml/2006/main">
              <a:ext uri="{FF2B5EF4-FFF2-40B4-BE49-F238E27FC236}">
                <a16:creationId xmlns:a16="http://schemas.microsoft.com/office/drawing/2014/main" id="{B6F96733-3C43-413E-9603-72C645C7D988}"/>
              </a:ext>
            </a:extLst>
          </p:cNvPr>
          <p:cNvSpPr>
            <a:spLocks xmlns:a="http://schemas.openxmlformats.org/drawingml/2006/main" noGrp="1"/>
          </p:cNvSpPr>
          <p:nvPr/>
        </p:nvSpPr>
        <p:spPr>
          <a:xfrm xmlns:a="http://schemas.openxmlformats.org/drawingml/2006/main">
            <a:off x="590550" y="6496050"/>
            <a:ext cx="476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5000"/>
              </a:lnSpc>
              <a:buNone/>
              <a:defRPr sz="825" b="1">
                <a:solidFill>
                  <a:srgbClr val="5E7185"/>
                </a:solidFill>
                <a:latin typeface="Aptos"/>
                <a:ea typeface="Aptos"/>
                <a:cs typeface="Aptos"/>
              </a:defRPr>
            </a:pPr>
            <a:r>
              <a:rPr sz="825" b="1">
                <a:solidFill>
                  <a:srgbClr val="5E7185"/>
                </a:solidFill>
                <a:latin typeface="Aptos"/>
                <a:ea typeface="Aptos"/>
                <a:cs typeface="Aptos"/>
              </a:rPr>
              <a:t>NON-CONFIDENTIAL OVERVIEW</a:t>
            </a:r>
          </a:p>
        </p:txBody>
      </p:sp>
      <p:sp>
        <p:nvSpPr>
          <p:cNvPr id="21" name="footer-page-6">
            <a:extLst xmlns:a="http://schemas.openxmlformats.org/drawingml/2006/main">
              <a:ext uri="{FF2B5EF4-FFF2-40B4-BE49-F238E27FC236}">
                <a16:creationId xmlns:a16="http://schemas.microsoft.com/office/drawing/2014/main" id="{DF6187AF-9B99-4533-A97F-B09E85FE2C49}"/>
              </a:ext>
            </a:extLst>
          </p:cNvPr>
          <p:cNvSpPr>
            <a:spLocks xmlns:a="http://schemas.openxmlformats.org/drawingml/2006/main" noGrp="1"/>
          </p:cNvSpPr>
          <p:nvPr/>
        </p:nvSpPr>
        <p:spPr>
          <a:xfrm xmlns:a="http://schemas.openxmlformats.org/drawingml/2006/main">
            <a:off x="11068050" y="6496050"/>
            <a:ext cx="533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r">
              <a:lnSpc>
                <a:spcPct val="105000"/>
              </a:lnSpc>
              <a:buNone/>
              <a:defRPr sz="825" b="1">
                <a:solidFill>
                  <a:srgbClr val="5E7185"/>
                </a:solidFill>
                <a:latin typeface="Aptos"/>
                <a:ea typeface="Aptos"/>
                <a:cs typeface="Aptos"/>
              </a:defRPr>
            </a:pPr>
            <a:r>
              <a:rPr sz="825" b="1">
                <a:solidFill>
                  <a:srgbClr val="5E7185"/>
                </a:solidFill>
                <a:latin typeface="Aptos"/>
                <a:ea typeface="Aptos"/>
                <a:cs typeface="Aptos"/>
              </a:rPr>
              <a:t>02</a:t>
            </a:r>
          </a:p>
        </p:txBody>
      </p:sp>
      <p:pic>
        <p:nvPicPr>
          <p:cNvPr id="44" name="Picture 43"/>
          <p:cNvPicPr>
            <a:picLocks xmlns:a="http://schemas.openxmlformats.org/drawingml/2006/main" noChangeAspect="1"/>
          </p:cNvPicPr>
          <p:nvPr/>
        </p:nvPicPr>
        <p:blipFill>
          <a:blip xmlns:r="http://schemas.openxmlformats.org/officeDocument/2006/relationships" xmlns:a="http://schemas.openxmlformats.org/drawingml/2006/main" r:embed="Rebd74019fc674601"/>
          <a:stretch xmlns:a="http://schemas.openxmlformats.org/drawingml/2006/main"/>
        </p:blipFill>
        <p:spPr>
          <a:xfrm xmlns:a="http://schemas.openxmlformats.org/drawingml/2006/main">
            <a:off x="9669066" y="6419850"/>
            <a:ext cx="950119" cy="361950"/>
          </a:xfrm>
          <a:prstGeom xmlns:a="http://schemas.openxmlformats.org/drawingml/2006/main" prst="rect">
            <a:avLst/>
          </a:prstGeom>
        </p:spPr>
      </p:pic>
    </p:spTree>
    <p:extLst>
      <p:ext uri="{BB962C8B-B14F-4D97-AF65-F5344CB8AC3E}">
        <p14:creationId xmlns:p14="http://schemas.microsoft.com/office/powerpoint/2010/main" val="1879797808"/>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pic>
        <p:nvPicPr>
          <p:cNvPr id="20" name="Picture 15"/>
          <p:cNvPicPr>
            <a:picLocks xmlns:a="http://schemas.openxmlformats.org/drawingml/2006/main" noChangeAspect="1"/>
          </p:cNvPicPr>
          <p:nvPr/>
        </p:nvPicPr>
        <p:blipFill>
          <a:blip xmlns:r="http://schemas.openxmlformats.org/officeDocument/2006/relationships" xmlns:a="http://schemas.openxmlformats.org/drawingml/2006/main" r:embed="R6f2d492f1b4742ae"/>
          <a:srcRect xmlns:a="http://schemas.openxmlformats.org/drawingml/2006/main" l="0" t="27" r="0" b="27"/>
          <a:stretch xmlns:a="http://schemas.openxmlformats.org/drawingml/2006/main">
            <a:fillRect l="0" t="0" r="0" b="0"/>
          </a:stretch>
        </p:blipFill>
        <p:spPr>
          <a:xfrm xmlns:a="http://schemas.openxmlformats.org/drawingml/2006/main">
            <a:off x="0" y="119062"/>
            <a:ext cx="12192000" cy="6858000"/>
          </a:xfrm>
          <a:prstGeom xmlns:a="http://schemas.openxmlformats.org/drawingml/2006/main" prst="rect">
            <a:avLst/>
          </a:prstGeom>
        </p:spPr>
      </p:pic>
      <p:sp>
        <p:nvSpPr>
          <p:cNvPr id="4" name="tme-kicker">
            <a:extLst xmlns:a="http://schemas.openxmlformats.org/drawingml/2006/main">
              <a:ext uri="{FF2B5EF4-FFF2-40B4-BE49-F238E27FC236}">
                <a16:creationId xmlns:a16="http://schemas.microsoft.com/office/drawing/2014/main" id="{495190A3-0BE3-1553-2F9A-683CC3F084AF}"/>
              </a:ext>
            </a:extLst>
          </p:cNvPr>
          <p:cNvSpPr>
            <a:spLocks xmlns:a="http://schemas.openxmlformats.org/drawingml/2006/main" noGrp="1"/>
          </p:cNvSpPr>
          <p:nvPr/>
        </p:nvSpPr>
        <p:spPr>
          <a:xfrm xmlns:a="http://schemas.openxmlformats.org/drawingml/2006/main">
            <a:off x="609600" y="1123950"/>
            <a:ext cx="4191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a:bodyPr>
          <a:lstStyle xmlns:a="http://schemas.openxmlformats.org/drawingml/2006/main"/>
          <a:p xmlns:a="http://schemas.openxmlformats.org/drawingml/2006/main">
            <a:pPr algn="l">
              <a:lnSpc>
                <a:spcPct val="105000"/>
              </a:lnSpc>
              <a:buNone/>
              <a:defRPr sz="1125" b="1">
                <a:solidFill>
                  <a:srgbClr val="D7A23E"/>
                </a:solidFill>
                <a:latin typeface="Aptos"/>
                <a:ea typeface="Aptos"/>
                <a:cs typeface="Aptos"/>
              </a:defRPr>
            </a:pPr>
            <a:r>
              <a:rPr sz="1125" b="1">
                <a:solidFill>
                  <a:srgbClr val="D7A23E"/>
                </a:solidFill>
                <a:latin typeface="Aptos"/>
                <a:ea typeface="Aptos"/>
                <a:cs typeface="Aptos"/>
              </a:rPr>
              <a:t>THE TRANSLATIONAL CHALLENGE</a:t>
            </a:r>
          </a:p>
        </p:txBody>
      </p:sp>
      <p:sp>
        <p:nvSpPr>
          <p:cNvPr id="5" name="tme-title">
            <a:extLst xmlns:a="http://schemas.openxmlformats.org/drawingml/2006/main">
              <a:ext uri="{FF2B5EF4-FFF2-40B4-BE49-F238E27FC236}">
                <a16:creationId xmlns:a16="http://schemas.microsoft.com/office/drawing/2014/main" id="{839A10F3-EF69-A77B-17B1-A11A880A83C0}"/>
              </a:ext>
            </a:extLst>
          </p:cNvPr>
          <p:cNvSpPr>
            <a:spLocks xmlns:a="http://schemas.openxmlformats.org/drawingml/2006/main" noGrp="1"/>
          </p:cNvSpPr>
          <p:nvPr/>
        </p:nvSpPr>
        <p:spPr>
          <a:xfrm xmlns:a="http://schemas.openxmlformats.org/drawingml/2006/main">
            <a:off x="609600" y="1543050"/>
            <a:ext cx="4524375"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93734"/>
          </a:bodyPr>
          <a:lstStyle xmlns:a="http://schemas.openxmlformats.org/drawingml/2006/main"/>
          <a:p xmlns:a="http://schemas.openxmlformats.org/drawingml/2006/main">
            <a:pPr algn="l">
              <a:lnSpc>
                <a:spcPct val="98000"/>
              </a:lnSpc>
              <a:buNone/>
              <a:defRPr sz="3000" b="1">
                <a:solidFill>
                  <a:srgbClr val="FFFFFF"/>
                </a:solidFill>
                <a:latin typeface="Aptos"/>
                <a:ea typeface="Aptos"/>
                <a:cs typeface="Aptos"/>
              </a:defRPr>
            </a:pPr>
            <a:r>
              <a:rPr sz="3000" b="1">
                <a:solidFill>
                  <a:srgbClr val="FFFFFF"/>
                </a:solidFill>
                <a:latin typeface="Aptos"/>
                <a:ea typeface="Aptos"/>
                <a:cs typeface="Aptos"/>
              </a:rPr>
              <a:t>Human albumin can</a:t>
            </a:r>
          </a:p>
          <a:p xmlns:a="http://schemas.openxmlformats.org/drawingml/2006/main">
            <a:pPr algn="l">
              <a:lnSpc>
                <a:spcPct val="98000"/>
              </a:lnSpc>
              <a:buNone/>
              <a:defRPr sz="3000" b="1">
                <a:solidFill>
                  <a:srgbClr val="FFFFFF"/>
                </a:solidFill>
                <a:latin typeface="Aptos"/>
                <a:ea typeface="Aptos"/>
                <a:cs typeface="Aptos"/>
              </a:defRPr>
            </a:pPr>
            <a:r>
              <a:rPr sz="3000" b="1">
                <a:solidFill>
                  <a:srgbClr val="FFFFFF"/>
                </a:solidFill>
                <a:latin typeface="Aptos"/>
                <a:ea typeface="Aptos"/>
                <a:cs typeface="Aptos"/>
              </a:rPr>
              <a:t>alter camptothecin activity</a:t>
            </a:r>
          </a:p>
        </p:txBody>
      </p:sp>
      <p:sp>
        <p:nvSpPr>
          <p:cNvPr id="7" name="feature-dot-1">
            <a:extLst xmlns:a="http://schemas.openxmlformats.org/drawingml/2006/main">
              <a:ext uri="{FF2B5EF4-FFF2-40B4-BE49-F238E27FC236}">
                <a16:creationId xmlns:a16="http://schemas.microsoft.com/office/drawing/2014/main" id="{B08B75D6-2C5C-7BF0-309A-D4F5FA21B4CC}"/>
              </a:ext>
            </a:extLst>
          </p:cNvPr>
          <p:cNvSpPr>
            <a:spLocks xmlns:a="http://schemas.openxmlformats.org/drawingml/2006/main" noGrp="1"/>
          </p:cNvSpPr>
          <p:nvPr/>
        </p:nvSpPr>
        <p:spPr>
          <a:xfrm xmlns:a="http://schemas.openxmlformats.org/drawingml/2006/main">
            <a:off x="438150" y="2943225"/>
            <a:ext cx="171450" cy="171450"/>
          </a:xfrm>
          <a:prstGeom xmlns:a="http://schemas.openxmlformats.org/drawingml/2006/main" prst="ellipse">
            <a:avLst/>
          </a:prstGeom>
          <a:solidFill xmlns:a="http://schemas.openxmlformats.org/drawingml/2006/main">
            <a:srgbClr val="D7A23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8" name="feature-heading-1">
            <a:extLst xmlns:a="http://schemas.openxmlformats.org/drawingml/2006/main">
              <a:ext uri="{FF2B5EF4-FFF2-40B4-BE49-F238E27FC236}">
                <a16:creationId xmlns:a16="http://schemas.microsoft.com/office/drawing/2014/main" id="{EDCF9CCF-D353-BCA1-E550-E91A033BC2CF}"/>
              </a:ext>
            </a:extLst>
          </p:cNvPr>
          <p:cNvSpPr>
            <a:spLocks xmlns:a="http://schemas.openxmlformats.org/drawingml/2006/main" noGrp="1"/>
          </p:cNvSpPr>
          <p:nvPr/>
        </p:nvSpPr>
        <p:spPr>
          <a:xfrm xmlns:a="http://schemas.openxmlformats.org/drawingml/2006/main">
            <a:off x="704850" y="2886075"/>
            <a:ext cx="4095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5000"/>
              </a:lnSpc>
              <a:buNone/>
              <a:defRPr sz="1575" b="1">
                <a:solidFill>
                  <a:srgbClr val="FFFFFF"/>
                </a:solidFill>
                <a:latin typeface="Aptos"/>
                <a:ea typeface="Aptos"/>
                <a:cs typeface="Aptos"/>
              </a:defRPr>
            </a:pPr>
            <a:r>
              <a:rPr sz="1575" b="1">
                <a:solidFill>
                  <a:srgbClr val="FFFFFF"/>
                </a:solidFill>
                <a:latin typeface="Aptos"/>
                <a:ea typeface="Aptos"/>
                <a:cs typeface="Aptos"/>
              </a:rPr>
              <a:t>Human relevance</a:t>
            </a:r>
          </a:p>
        </p:txBody>
      </p:sp>
      <p:sp>
        <p:nvSpPr>
          <p:cNvPr id="9" name="feature-body-1">
            <a:extLst xmlns:a="http://schemas.openxmlformats.org/drawingml/2006/main">
              <a:ext uri="{FF2B5EF4-FFF2-40B4-BE49-F238E27FC236}">
                <a16:creationId xmlns:a16="http://schemas.microsoft.com/office/drawing/2014/main" id="{C7C52EBC-EEE7-F673-9954-C32B1AA77E60}"/>
              </a:ext>
            </a:extLst>
          </p:cNvPr>
          <p:cNvSpPr>
            <a:spLocks xmlns:a="http://schemas.openxmlformats.org/drawingml/2006/main" noGrp="1"/>
          </p:cNvSpPr>
          <p:nvPr/>
        </p:nvSpPr>
        <p:spPr>
          <a:xfrm xmlns:a="http://schemas.openxmlformats.org/drawingml/2006/main">
            <a:off x="438150" y="3271837"/>
            <a:ext cx="40957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10000"/>
              </a:lnSpc>
              <a:buNone/>
              <a:defRPr sz="1275" b="0">
                <a:solidFill>
                  <a:srgbClr val="C6D8E8"/>
                </a:solidFill>
                <a:latin typeface="Aptos"/>
                <a:ea typeface="Aptos"/>
                <a:cs typeface="Aptos"/>
              </a:defRPr>
            </a:pPr>
            <a:r>
              <a:rPr sz="1275" b="0">
                <a:solidFill>
                  <a:srgbClr val="C6D8E8"/>
                </a:solidFill>
                <a:latin typeface="Aptos"/>
                <a:ea typeface="Aptos"/>
                <a:cs typeface="Aptos"/>
              </a:rPr>
              <a:t>HSA is the most abundant protein in human plasma</a:t>
            </a:r>
          </a:p>
        </p:txBody>
      </p:sp>
      <p:sp>
        <p:nvSpPr>
          <p:cNvPr id="11" name="feature-heading-2">
            <a:extLst xmlns:a="http://schemas.openxmlformats.org/drawingml/2006/main">
              <a:ext uri="{FF2B5EF4-FFF2-40B4-BE49-F238E27FC236}">
                <a16:creationId xmlns:a16="http://schemas.microsoft.com/office/drawing/2014/main" id="{8AF4DDA1-94BA-A1F9-D6B8-D3A6AF9F4DC0}"/>
              </a:ext>
            </a:extLst>
          </p:cNvPr>
          <p:cNvSpPr>
            <a:spLocks xmlns:a="http://schemas.openxmlformats.org/drawingml/2006/main" noGrp="1"/>
          </p:cNvSpPr>
          <p:nvPr/>
        </p:nvSpPr>
        <p:spPr>
          <a:xfrm xmlns:a="http://schemas.openxmlformats.org/drawingml/2006/main">
            <a:off x="933450" y="5191125"/>
            <a:ext cx="4095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5000"/>
              </a:lnSpc>
              <a:buNone/>
              <a:defRPr sz="1575" b="1">
                <a:solidFill>
                  <a:srgbClr val="FFFFFF"/>
                </a:solidFill>
                <a:latin typeface="Aptos"/>
                <a:ea typeface="Aptos"/>
                <a:cs typeface="Aptos"/>
              </a:defRPr>
            </a:pPr>
            <a:endParaRPr sz="1575" b="1">
              <a:solidFill>
                <a:srgbClr val="FFFFFF"/>
              </a:solidFill>
              <a:latin typeface="Aptos"/>
              <a:ea typeface="Aptos"/>
              <a:cs typeface="Aptos"/>
            </a:endParaRPr>
          </a:p>
        </p:txBody>
      </p:sp>
      <p:sp>
        <p:nvSpPr>
          <p:cNvPr id="12" name="feature-body-2">
            <a:extLst xmlns:a="http://schemas.openxmlformats.org/drawingml/2006/main">
              <a:ext uri="{FF2B5EF4-FFF2-40B4-BE49-F238E27FC236}">
                <a16:creationId xmlns:a16="http://schemas.microsoft.com/office/drawing/2014/main" id="{A9AA02D5-D00C-1706-EDA0-208F34660333}"/>
              </a:ext>
            </a:extLst>
          </p:cNvPr>
          <p:cNvSpPr>
            <a:spLocks xmlns:a="http://schemas.openxmlformats.org/drawingml/2006/main" noGrp="1"/>
          </p:cNvSpPr>
          <p:nvPr/>
        </p:nvSpPr>
        <p:spPr>
          <a:xfrm xmlns:a="http://schemas.openxmlformats.org/drawingml/2006/main">
            <a:off x="933450" y="5514975"/>
            <a:ext cx="40957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10000"/>
              </a:lnSpc>
              <a:buNone/>
              <a:defRPr sz="1275" b="0">
                <a:solidFill>
                  <a:srgbClr val="C6D8E8"/>
                </a:solidFill>
                <a:latin typeface="Aptos"/>
                <a:ea typeface="Aptos"/>
                <a:cs typeface="Aptos"/>
              </a:defRPr>
            </a:pPr>
            <a:endParaRPr sz="1275" b="0">
              <a:solidFill>
                <a:srgbClr val="C6D8E8"/>
              </a:solidFill>
              <a:latin typeface="Aptos"/>
              <a:ea typeface="Aptos"/>
              <a:cs typeface="Aptos"/>
            </a:endParaRPr>
          </a:p>
        </p:txBody>
      </p:sp>
      <p:sp>
        <p:nvSpPr>
          <p:cNvPr id="13" name="footer-line-3">
            <a:extLst xmlns:a="http://schemas.openxmlformats.org/drawingml/2006/main">
              <a:ext uri="{FF2B5EF4-FFF2-40B4-BE49-F238E27FC236}">
                <a16:creationId xmlns:a16="http://schemas.microsoft.com/office/drawing/2014/main" id="{336452D4-0E18-44C4-6AC2-C473B6C67B65}"/>
              </a:ext>
            </a:extLst>
          </p:cNvPr>
          <p:cNvSpPr>
            <a:spLocks xmlns:a="http://schemas.openxmlformats.org/drawingml/2006/main" noGrp="1"/>
          </p:cNvSpPr>
          <p:nvPr/>
        </p:nvSpPr>
        <p:spPr>
          <a:xfrm xmlns:a="http://schemas.openxmlformats.org/drawingml/2006/main">
            <a:off x="590550" y="6419850"/>
            <a:ext cx="11010900" cy="9525"/>
          </a:xfrm>
          <a:prstGeom xmlns:a="http://schemas.openxmlformats.org/drawingml/2006/main" prst="line">
            <a:avLst/>
          </a:prstGeom>
          <a:noFill xmlns:a="http://schemas.openxmlformats.org/drawingml/2006/main"/>
          <a:ln xmlns:a="http://schemas.openxmlformats.org/drawingml/2006/main" w="9525">
            <a:solidFill>
              <a:srgbClr val="2C4A67"/>
            </a:solidFill>
            <a:prstDash val="solid"/>
          </a:ln>
        </p:spPr>
        <p:txBody>
          <a:bodyPr xmlns:a="http://schemas.openxmlformats.org/drawingml/2006/main"/>
          <a:lstStyle xmlns:a="http://schemas.openxmlformats.org/drawingml/2006/main"/>
          <a:p xmlns:a="http://schemas.openxmlformats.org/drawingml/2006/main">
            <a:endParaRPr/>
          </a:p>
        </p:txBody>
      </p:sp>
      <p:sp>
        <p:nvSpPr>
          <p:cNvPr id="14" name="footer-note-3">
            <a:extLst xmlns:a="http://schemas.openxmlformats.org/drawingml/2006/main">
              <a:ext uri="{FF2B5EF4-FFF2-40B4-BE49-F238E27FC236}">
                <a16:creationId xmlns:a16="http://schemas.microsoft.com/office/drawing/2014/main" id="{A6896FD8-3161-4564-8156-0D920ED197A7}"/>
              </a:ext>
            </a:extLst>
          </p:cNvPr>
          <p:cNvSpPr>
            <a:spLocks xmlns:a="http://schemas.openxmlformats.org/drawingml/2006/main" noGrp="1"/>
          </p:cNvSpPr>
          <p:nvPr/>
        </p:nvSpPr>
        <p:spPr>
          <a:xfrm xmlns:a="http://schemas.openxmlformats.org/drawingml/2006/main">
            <a:off x="590550" y="6496050"/>
            <a:ext cx="476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5000"/>
              </a:lnSpc>
              <a:buNone/>
              <a:defRPr sz="825" b="1">
                <a:solidFill>
                  <a:srgbClr val="C6D8E8"/>
                </a:solidFill>
                <a:latin typeface="Aptos"/>
                <a:ea typeface="Aptos"/>
                <a:cs typeface="Aptos"/>
              </a:defRPr>
            </a:pPr>
            <a:r>
              <a:rPr sz="825" b="1">
                <a:solidFill>
                  <a:srgbClr val="C6D8E8"/>
                </a:solidFill>
                <a:latin typeface="Aptos"/>
                <a:ea typeface="Aptos"/>
                <a:cs typeface="Aptos"/>
              </a:rPr>
              <a:t>NON-CONFIDENTIAL OVERVIEW</a:t>
            </a:r>
          </a:p>
        </p:txBody>
      </p:sp>
      <p:sp>
        <p:nvSpPr>
          <p:cNvPr id="15" name="footer-page-3">
            <a:extLst xmlns:a="http://schemas.openxmlformats.org/drawingml/2006/main">
              <a:ext uri="{FF2B5EF4-FFF2-40B4-BE49-F238E27FC236}">
                <a16:creationId xmlns:a16="http://schemas.microsoft.com/office/drawing/2014/main" id="{1E8D3465-9EC6-957E-3B56-2AF4BE25D86C}"/>
              </a:ext>
            </a:extLst>
          </p:cNvPr>
          <p:cNvSpPr>
            <a:spLocks xmlns:a="http://schemas.openxmlformats.org/drawingml/2006/main" noGrp="1"/>
          </p:cNvSpPr>
          <p:nvPr/>
        </p:nvSpPr>
        <p:spPr>
          <a:xfrm xmlns:a="http://schemas.openxmlformats.org/drawingml/2006/main">
            <a:off x="11068050" y="6496050"/>
            <a:ext cx="533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r">
              <a:lnSpc>
                <a:spcPct val="105000"/>
              </a:lnSpc>
              <a:buNone/>
              <a:defRPr sz="825" b="1">
                <a:solidFill>
                  <a:srgbClr val="C6D8E8"/>
                </a:solidFill>
                <a:latin typeface="Aptos"/>
                <a:ea typeface="Aptos"/>
                <a:cs typeface="Aptos"/>
              </a:defRPr>
            </a:pPr>
            <a:r>
              <a:rPr sz="825" b="1">
                <a:solidFill>
                  <a:srgbClr val="C6D8E8"/>
                </a:solidFill>
                <a:latin typeface="Aptos"/>
                <a:ea typeface="Aptos"/>
                <a:cs typeface="Aptos"/>
              </a:rPr>
              <a:t>03</a:t>
            </a:r>
          </a:p>
        </p:txBody>
      </p:sp>
      <p:sp>
        <p:nvSpPr>
          <p:cNvPr id="3" name="TextBox 2">
            <a:extLst xmlns:a="http://schemas.openxmlformats.org/drawingml/2006/main">
              <a:ext uri="{FF2B5EF4-FFF2-40B4-BE49-F238E27FC236}">
                <a16:creationId xmlns:a16="http://schemas.microsoft.com/office/drawing/2014/main" id="{8FD82EA2-A405-57AF-66BD-43F04F4E2D3F}"/>
              </a:ext>
            </a:extLst>
          </p:cNvPr>
          <p:cNvSpPr>
            <a:spLocks xmlns:a="http://schemas.openxmlformats.org/drawingml/2006/main" noGrp="1"/>
          </p:cNvSpPr>
          <p:nvPr/>
        </p:nvSpPr>
        <p:spPr>
          <a:xfrm xmlns:a="http://schemas.openxmlformats.org/drawingml/2006/main">
            <a:off x="523875" y="3723778"/>
            <a:ext cx="6156664" cy="339132"/>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gn="l">
              <a:lnSpc>
                <a:spcPct val="105000"/>
              </a:lnSpc>
              <a:buNone/>
              <a:defRPr sz="1575" b="1">
                <a:solidFill>
                  <a:srgbClr val="FFFFFF"/>
                </a:solidFill>
                <a:latin typeface="Aptos"/>
                <a:ea typeface="Aptos"/>
                <a:cs typeface="Aptos"/>
              </a:defRPr>
            </a:pPr>
            <a:r>
              <a:rPr sz="1575" b="1">
                <a:solidFill>
                  <a:srgbClr val="FFFFFF"/>
                </a:solidFill>
                <a:latin typeface="Aptos"/>
                <a:ea typeface="Aptos"/>
                <a:cs typeface="Aptos"/>
              </a:rPr>
              <a:t>Translational risk</a:t>
            </a:r>
          </a:p>
        </p:txBody>
      </p:sp>
      <p:sp>
        <p:nvSpPr>
          <p:cNvPr id="10" name="feature-dot-1">
            <a:extLst xmlns:a="http://schemas.openxmlformats.org/drawingml/2006/main">
              <a:ext uri="{FF2B5EF4-FFF2-40B4-BE49-F238E27FC236}">
                <a16:creationId xmlns:a16="http://schemas.microsoft.com/office/drawing/2014/main" id="{DD7B9382-6B63-695E-9E71-62C8D47737E8}"/>
              </a:ext>
            </a:extLst>
          </p:cNvPr>
          <p:cNvSpPr>
            <a:spLocks xmlns:a="http://schemas.openxmlformats.org/drawingml/2006/main" noGrp="1"/>
          </p:cNvSpPr>
          <p:nvPr/>
        </p:nvSpPr>
        <p:spPr>
          <a:xfrm xmlns:a="http://schemas.openxmlformats.org/drawingml/2006/main">
            <a:off x="419100" y="3807619"/>
            <a:ext cx="171450" cy="171450"/>
          </a:xfrm>
          <a:prstGeom xmlns:a="http://schemas.openxmlformats.org/drawingml/2006/main" prst="ellipse">
            <a:avLst/>
          </a:prstGeom>
          <a:solidFill xmlns:a="http://schemas.openxmlformats.org/drawingml/2006/main">
            <a:srgbClr val="D7A23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17" name="TextBox 16">
            <a:extLst xmlns:a="http://schemas.openxmlformats.org/drawingml/2006/main">
              <a:ext uri="{FF2B5EF4-FFF2-40B4-BE49-F238E27FC236}">
                <a16:creationId xmlns:a16="http://schemas.microsoft.com/office/drawing/2014/main" id="{D065A493-471E-CD5C-6A85-1C826086B4CC}"/>
              </a:ext>
            </a:extLst>
          </p:cNvPr>
          <p:cNvSpPr>
            <a:spLocks xmlns:a="http://schemas.openxmlformats.org/drawingml/2006/main" noGrp="1"/>
          </p:cNvSpPr>
          <p:nvPr/>
        </p:nvSpPr>
        <p:spPr>
          <a:xfrm xmlns:a="http://schemas.openxmlformats.org/drawingml/2006/main">
            <a:off x="504825" y="4060563"/>
            <a:ext cx="6156664" cy="299506"/>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gn="l">
              <a:lnSpc>
                <a:spcPct val="110000"/>
              </a:lnSpc>
              <a:buNone/>
              <a:defRPr sz="1275" b="0">
                <a:solidFill>
                  <a:srgbClr val="C6D8E8"/>
                </a:solidFill>
                <a:latin typeface="Aptos"/>
                <a:ea typeface="Aptos"/>
                <a:cs typeface="Aptos"/>
              </a:defRPr>
            </a:pPr>
            <a:r>
              <a:rPr sz="1275" b="0">
                <a:solidFill>
                  <a:srgbClr val="C6D8E8"/>
                </a:solidFill>
                <a:latin typeface="Aptos"/>
                <a:ea typeface="Aptos"/>
                <a:cs typeface="Aptos"/>
              </a:rPr>
              <a:t>Albumin interactions can alter camptothecin behavior</a:t>
            </a:r>
          </a:p>
        </p:txBody>
      </p:sp>
      <p:sp>
        <p:nvSpPr>
          <p:cNvPr id="6" name="TextBox 5">
            <a:extLst xmlns:a="http://schemas.openxmlformats.org/drawingml/2006/main">
              <a:ext uri="{FF2B5EF4-FFF2-40B4-BE49-F238E27FC236}">
                <a16:creationId xmlns:a16="http://schemas.microsoft.com/office/drawing/2014/main" id="{5EC05C88-0E9E-CD12-C2C5-A5085407612D}"/>
              </a:ext>
            </a:extLst>
          </p:cNvPr>
          <p:cNvSpPr>
            <a:spLocks xmlns:a="http://schemas.openxmlformats.org/drawingml/2006/main" noGrp="1"/>
          </p:cNvSpPr>
          <p:nvPr/>
        </p:nvSpPr>
        <p:spPr>
          <a:xfrm xmlns:a="http://schemas.openxmlformats.org/drawingml/2006/main">
            <a:off x="228599" y="4717648"/>
            <a:ext cx="6243222" cy="873509"/>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nSpc>
                <a:spcPct val="115000"/>
              </a:lnSpc>
              <a:buNone/>
              <a:defRPr sz="1500" b="0">
                <a:solidFill>
                  <a:srgbClr val="C6D8E8"/>
                </a:solidFill>
                <a:latin typeface="Aptos"/>
                <a:ea typeface="Aptos"/>
                <a:cs typeface="Aptos"/>
              </a:defRPr>
            </a:pPr>
            <a:r>
              <a:rPr b="1">
                <a:solidFill>
                  <a:srgbClr val="FFC000"/>
                </a:solidFill>
                <a:latin typeface="Arial"/>
                <a:ea typeface="Arial"/>
                <a:cs typeface="Arial"/>
              </a:rPr>
              <a:t>NSS-01 was tested directly in HSA-containing assays and human-albumin-expressing animal models.</a:t>
            </a:r>
          </a:p>
        </p:txBody>
      </p:sp>
      <p:pic>
        <p:nvPicPr>
          <p:cNvPr id="35" name="Picture 34"/>
          <p:cNvPicPr>
            <a:picLocks xmlns:a="http://schemas.openxmlformats.org/drawingml/2006/main" noChangeAspect="1"/>
          </p:cNvPicPr>
          <p:nvPr/>
        </p:nvPicPr>
        <p:blipFill>
          <a:blip xmlns:r="http://schemas.openxmlformats.org/officeDocument/2006/relationships" xmlns:a="http://schemas.openxmlformats.org/drawingml/2006/main" r:embed="Rce91fc25dee4427d"/>
          <a:stretch xmlns:a="http://schemas.openxmlformats.org/drawingml/2006/main"/>
        </p:blipFill>
        <p:spPr>
          <a:xfrm xmlns:a="http://schemas.openxmlformats.org/drawingml/2006/main">
            <a:off x="9669066" y="6419850"/>
            <a:ext cx="950119" cy="361950"/>
          </a:xfrm>
          <a:prstGeom xmlns:a="http://schemas.openxmlformats.org/drawingml/2006/main" prst="rect">
            <a:avLst/>
          </a:prstGeom>
        </p:spPr>
      </p:pic>
    </p:spTree>
    <p:extLst>
      <p:ext uri="{BB962C8B-B14F-4D97-AF65-F5344CB8AC3E}">
        <p14:creationId xmlns:p14="http://schemas.microsoft.com/office/powerpoint/2010/main" val="978168547"/>
      </p:ext>
    </p:extLst>
  </p:cSld>
</p:sld>
</file>

<file path=ppt/slides/slide4.xml><?xml version="1.0" encoding="utf-8"?>
<p:sld xmlns:p="http://schemas.openxmlformats.org/presentationml/2006/main">
  <p:cSld>
    <p:bg>
      <p:bgPr>
        <a:solidFill xmlns:a="http://schemas.openxmlformats.org/drawingml/2006/main">
          <a:srgbClr val="F4F8FB"/>
        </a:solidFill>
      </p:bgPr>
    </p:bg>
    <p:spTree>
      <p:nvGrpSpPr>
        <p:cNvPr id="1" name=""/>
        <p:cNvGrpSpPr/>
        <p:nvPr/>
      </p:nvGrpSpPr>
      <p:grpSpPr>
        <a:xfrm xmlns:a="http://schemas.openxmlformats.org/drawingml/2006/main"/>
      </p:grpSpPr>
      <p:sp>
        <p:nvSpPr>
          <p:cNvPr id="22" name="pancreatic-lead-k">
            <a:extLst xmlns:a="http://schemas.openxmlformats.org/drawingml/2006/main">
              <a:ext uri="{FF2B5EF4-FFF2-40B4-BE49-F238E27FC236}">
                <a16:creationId xmlns:a16="http://schemas.microsoft.com/office/drawing/2014/main" id="{576721CD-B058-4A44-8455-97683572CE8A}"/>
              </a:ext>
            </a:extLst>
          </p:cNvPr>
          <p:cNvSpPr>
            <a:spLocks xmlns:a="http://schemas.openxmlformats.org/drawingml/2006/main" noGrp="1"/>
          </p:cNvSpPr>
          <p:nvPr/>
        </p:nvSpPr>
        <p:spPr>
          <a:xfrm xmlns:a="http://schemas.openxmlformats.org/drawingml/2006/main">
            <a:off x="685800" y="1066800"/>
            <a:ext cx="3238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a:bodyPr>
          <a:lstStyle xmlns:a="http://schemas.openxmlformats.org/drawingml/2006/main"/>
          <a:p xmlns:a="http://schemas.openxmlformats.org/drawingml/2006/main">
            <a:pPr algn="l">
              <a:lnSpc>
                <a:spcPct val="105000"/>
              </a:lnSpc>
              <a:buNone/>
              <a:defRPr sz="1125" b="1">
                <a:solidFill>
                  <a:srgbClr val="D7A23E"/>
                </a:solidFill>
                <a:latin typeface="Aptos"/>
                <a:ea typeface="Aptos"/>
                <a:cs typeface="Aptos"/>
              </a:defRPr>
            </a:pPr>
            <a:r>
              <a:rPr sz="1125" b="1">
                <a:solidFill>
                  <a:srgbClr val="D7A23E"/>
                </a:solidFill>
                <a:latin typeface="Aptos"/>
                <a:ea typeface="Aptos"/>
                <a:cs typeface="Aptos"/>
              </a:rPr>
              <a:t>ESTABLISHED CLINICAL PRECEDENT</a:t>
            </a:r>
          </a:p>
        </p:txBody>
      </p:sp>
      <p:sp>
        <p:nvSpPr>
          <p:cNvPr id="2" name="pancreatic-lead-title">
            <a:extLst xmlns:a="http://schemas.openxmlformats.org/drawingml/2006/main">
              <a:ext uri="{FF2B5EF4-FFF2-40B4-BE49-F238E27FC236}">
                <a16:creationId xmlns:a16="http://schemas.microsoft.com/office/drawing/2014/main" id="{070816FB-A821-4718-BD19-40E393692F33}"/>
              </a:ext>
            </a:extLst>
          </p:cNvPr>
          <p:cNvSpPr>
            <a:spLocks xmlns:a="http://schemas.openxmlformats.org/drawingml/2006/main" noGrp="1"/>
          </p:cNvSpPr>
          <p:nvPr/>
        </p:nvSpPr>
        <p:spPr>
          <a:xfrm xmlns:a="http://schemas.openxmlformats.org/drawingml/2006/main">
            <a:off x="685800" y="1428750"/>
            <a:ext cx="10820400" cy="1200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92000"/>
              </a:lnSpc>
              <a:buNone/>
              <a:defRPr sz="4200" b="1">
                <a:solidFill>
                  <a:srgbClr val="061A2E"/>
                </a:solidFill>
                <a:latin typeface="Aptos"/>
                <a:ea typeface="Aptos"/>
                <a:cs typeface="Aptos"/>
              </a:defRPr>
            </a:pPr>
            <a:r>
              <a:rPr sz="4200" b="1">
                <a:solidFill>
                  <a:srgbClr val="061A2E"/>
                </a:solidFill>
                <a:latin typeface="Aptos"/>
                <a:ea typeface="Aptos"/>
                <a:cs typeface="Aptos"/>
              </a:rPr>
              <a:t>THE CPT CLASS IS</a:t>
            </a:r>
          </a:p>
          <a:p xmlns:a="http://schemas.openxmlformats.org/drawingml/2006/main">
            <a:pPr algn="l">
              <a:lnSpc>
                <a:spcPct val="92000"/>
              </a:lnSpc>
              <a:buNone/>
              <a:defRPr sz="4200" b="1">
                <a:solidFill>
                  <a:srgbClr val="061A2E"/>
                </a:solidFill>
                <a:latin typeface="Aptos"/>
                <a:ea typeface="Aptos"/>
                <a:cs typeface="Aptos"/>
              </a:defRPr>
            </a:pPr>
            <a:r>
              <a:rPr sz="4200" b="1">
                <a:solidFill>
                  <a:srgbClr val="061A2E"/>
                </a:solidFill>
                <a:latin typeface="Aptos"/>
                <a:ea typeface="Aptos"/>
                <a:cs typeface="Aptos"/>
              </a:rPr>
              <a:t>CLINICALLY VALIDATED</a:t>
            </a:r>
          </a:p>
        </p:txBody>
      </p:sp>
      <p:sp>
        <p:nvSpPr>
          <p:cNvPr id="3" name="pancreatic-pillar-0">
            <a:extLst xmlns:a="http://schemas.openxmlformats.org/drawingml/2006/main">
              <a:ext uri="{FF2B5EF4-FFF2-40B4-BE49-F238E27FC236}">
                <a16:creationId xmlns:a16="http://schemas.microsoft.com/office/drawing/2014/main" id="{DFE34441-AD7C-4662-8DDE-83099E4E0787}"/>
              </a:ext>
            </a:extLst>
          </p:cNvPr>
          <p:cNvSpPr>
            <a:spLocks xmlns:a="http://schemas.openxmlformats.org/drawingml/2006/main" noGrp="1"/>
          </p:cNvSpPr>
          <p:nvPr/>
        </p:nvSpPr>
        <p:spPr>
          <a:xfrm xmlns:a="http://schemas.openxmlformats.org/drawingml/2006/main">
            <a:off x="685800" y="3000375"/>
            <a:ext cx="3238500" cy="1657350"/>
          </a:xfrm>
          <a:prstGeom xmlns:a="http://schemas.openxmlformats.org/drawingml/2006/main" prst="roundRect">
            <a:avLst>
              <a:gd name="adj" fmla="val 10345"/>
            </a:avLst>
          </a:prstGeom>
          <a:solidFill xmlns:a="http://schemas.openxmlformats.org/drawingml/2006/main">
            <a:srgbClr val="FFFFFF"/>
          </a:solidFill>
          <a:ln xmlns:a="http://schemas.openxmlformats.org/drawingml/2006/main" w="19050">
            <a:solidFill>
              <a:srgbClr val="D7A23E"/>
            </a:solidFill>
            <a:prstDash val="solid"/>
          </a:ln>
        </p:spPr>
        <p:txBody>
          <a:bodyPr xmlns:a="http://schemas.openxmlformats.org/drawingml/2006/main"/>
          <a:lstStyle xmlns:a="http://schemas.openxmlformats.org/drawingml/2006/main"/>
          <a:p xmlns:a="http://schemas.openxmlformats.org/drawingml/2006/main">
            <a:endParaRPr/>
          </a:p>
        </p:txBody>
      </p:sp>
      <p:sp>
        <p:nvSpPr>
          <p:cNvPr id="4" name="pancreatic-pillar-bar-0">
            <a:extLst xmlns:a="http://schemas.openxmlformats.org/drawingml/2006/main">
              <a:ext uri="{FF2B5EF4-FFF2-40B4-BE49-F238E27FC236}">
                <a16:creationId xmlns:a16="http://schemas.microsoft.com/office/drawing/2014/main" id="{01783DED-E6C9-4BC0-8698-A10482874625}"/>
              </a:ext>
            </a:extLst>
          </p:cNvPr>
          <p:cNvSpPr>
            <a:spLocks xmlns:a="http://schemas.openxmlformats.org/drawingml/2006/main" noGrp="1"/>
          </p:cNvSpPr>
          <p:nvPr/>
        </p:nvSpPr>
        <p:spPr>
          <a:xfrm xmlns:a="http://schemas.openxmlformats.org/drawingml/2006/main">
            <a:off x="685800" y="3000375"/>
            <a:ext cx="3238500" cy="95250"/>
          </a:xfrm>
          <a:prstGeom xmlns:a="http://schemas.openxmlformats.org/drawingml/2006/main" prst="roundRect">
            <a:avLst>
              <a:gd name="adj" fmla="val 50000"/>
            </a:avLst>
          </a:prstGeom>
          <a:solidFill xmlns:a="http://schemas.openxmlformats.org/drawingml/2006/main">
            <a:srgbClr val="D7A23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5" name="pancreatic-pillar-head-0">
            <a:extLst xmlns:a="http://schemas.openxmlformats.org/drawingml/2006/main">
              <a:ext uri="{FF2B5EF4-FFF2-40B4-BE49-F238E27FC236}">
                <a16:creationId xmlns:a16="http://schemas.microsoft.com/office/drawing/2014/main" id="{EBEF4CCF-F871-4F97-9486-28DFA33E716D}"/>
              </a:ext>
            </a:extLst>
          </p:cNvPr>
          <p:cNvSpPr>
            <a:spLocks xmlns:a="http://schemas.openxmlformats.org/drawingml/2006/main" noGrp="1"/>
          </p:cNvSpPr>
          <p:nvPr/>
        </p:nvSpPr>
        <p:spPr>
          <a:xfrm xmlns:a="http://schemas.openxmlformats.org/drawingml/2006/main">
            <a:off x="914400" y="3286125"/>
            <a:ext cx="27813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05000"/>
              </a:lnSpc>
              <a:buNone/>
              <a:defRPr sz="1650" b="1">
                <a:solidFill>
                  <a:srgbClr val="061A2E"/>
                </a:solidFill>
                <a:latin typeface="Aptos"/>
                <a:ea typeface="Aptos"/>
                <a:cs typeface="Aptos"/>
              </a:defRPr>
            </a:pPr>
            <a:r>
              <a:rPr sz="1650" b="1">
                <a:solidFill>
                  <a:srgbClr val="061A2E"/>
                </a:solidFill>
                <a:latin typeface="Aptos"/>
                <a:ea typeface="Aptos"/>
                <a:cs typeface="Aptos"/>
              </a:rPr>
              <a:t>Irinotecan</a:t>
            </a:r>
          </a:p>
        </p:txBody>
      </p:sp>
      <p:sp>
        <p:nvSpPr>
          <p:cNvPr id="6" name="pancreatic-pillar-body-0">
            <a:extLst xmlns:a="http://schemas.openxmlformats.org/drawingml/2006/main">
              <a:ext uri="{FF2B5EF4-FFF2-40B4-BE49-F238E27FC236}">
                <a16:creationId xmlns:a16="http://schemas.microsoft.com/office/drawing/2014/main" id="{BA58CCEC-2985-45D2-A273-815C154FB914}"/>
              </a:ext>
            </a:extLst>
          </p:cNvPr>
          <p:cNvSpPr>
            <a:spLocks xmlns:a="http://schemas.openxmlformats.org/drawingml/2006/main" noGrp="1"/>
          </p:cNvSpPr>
          <p:nvPr/>
        </p:nvSpPr>
        <p:spPr>
          <a:xfrm xmlns:a="http://schemas.openxmlformats.org/drawingml/2006/main">
            <a:off x="923925" y="3857625"/>
            <a:ext cx="27622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10000"/>
              </a:lnSpc>
              <a:buNone/>
              <a:defRPr sz="1200" b="0">
                <a:solidFill>
                  <a:srgbClr val="5E7185"/>
                </a:solidFill>
                <a:latin typeface="Aptos"/>
                <a:ea typeface="Aptos"/>
                <a:cs typeface="Aptos"/>
              </a:defRPr>
            </a:pPr>
            <a:r>
              <a:rPr sz="1200" b="0">
                <a:solidFill>
                  <a:srgbClr val="5E7185"/>
                </a:solidFill>
                <a:latin typeface="Aptos"/>
                <a:ea typeface="Aptos"/>
                <a:cs typeface="Aptos"/>
              </a:rPr>
              <a:t>FDA-approved camptothecin derivative used in established colorectal and pancreatic cancer regimens.</a:t>
            </a:r>
          </a:p>
        </p:txBody>
      </p:sp>
      <p:sp>
        <p:nvSpPr>
          <p:cNvPr id="7" name="pancreatic-pillar-1">
            <a:extLst xmlns:a="http://schemas.openxmlformats.org/drawingml/2006/main">
              <a:ext uri="{FF2B5EF4-FFF2-40B4-BE49-F238E27FC236}">
                <a16:creationId xmlns:a16="http://schemas.microsoft.com/office/drawing/2014/main" id="{A9DBE3B7-9248-4599-A9E3-1E54BAF3517E}"/>
              </a:ext>
            </a:extLst>
          </p:cNvPr>
          <p:cNvSpPr>
            <a:spLocks xmlns:a="http://schemas.openxmlformats.org/drawingml/2006/main" noGrp="1"/>
          </p:cNvSpPr>
          <p:nvPr/>
        </p:nvSpPr>
        <p:spPr>
          <a:xfrm xmlns:a="http://schemas.openxmlformats.org/drawingml/2006/main">
            <a:off x="4400550" y="3000375"/>
            <a:ext cx="3238500" cy="1657350"/>
          </a:xfrm>
          <a:prstGeom xmlns:a="http://schemas.openxmlformats.org/drawingml/2006/main" prst="roundRect">
            <a:avLst>
              <a:gd name="adj" fmla="val 10345"/>
            </a:avLst>
          </a:prstGeom>
          <a:solidFill xmlns:a="http://schemas.openxmlformats.org/drawingml/2006/main">
            <a:srgbClr val="FFFFFF"/>
          </a:solidFill>
          <a:ln xmlns:a="http://schemas.openxmlformats.org/drawingml/2006/main" w="9525">
            <a:solidFill>
              <a:srgbClr val="D5E0EA"/>
            </a:solidFill>
            <a:prstDash val="solid"/>
          </a:ln>
        </p:spPr>
        <p:txBody>
          <a:bodyPr xmlns:a="http://schemas.openxmlformats.org/drawingml/2006/main"/>
          <a:lstStyle xmlns:a="http://schemas.openxmlformats.org/drawingml/2006/main"/>
          <a:p xmlns:a="http://schemas.openxmlformats.org/drawingml/2006/main">
            <a:endParaRPr/>
          </a:p>
        </p:txBody>
      </p:sp>
      <p:sp>
        <p:nvSpPr>
          <p:cNvPr id="8" name="pancreatic-pillar-bar-1">
            <a:extLst xmlns:a="http://schemas.openxmlformats.org/drawingml/2006/main">
              <a:ext uri="{FF2B5EF4-FFF2-40B4-BE49-F238E27FC236}">
                <a16:creationId xmlns:a16="http://schemas.microsoft.com/office/drawing/2014/main" id="{D6AFBF06-5713-4722-A527-9D8E549B2E50}"/>
              </a:ext>
            </a:extLst>
          </p:cNvPr>
          <p:cNvSpPr>
            <a:spLocks xmlns:a="http://schemas.openxmlformats.org/drawingml/2006/main" noGrp="1"/>
          </p:cNvSpPr>
          <p:nvPr/>
        </p:nvSpPr>
        <p:spPr>
          <a:xfrm xmlns:a="http://schemas.openxmlformats.org/drawingml/2006/main">
            <a:off x="4400550" y="3000375"/>
            <a:ext cx="3238500" cy="95250"/>
          </a:xfrm>
          <a:prstGeom xmlns:a="http://schemas.openxmlformats.org/drawingml/2006/main" prst="roundRect">
            <a:avLst>
              <a:gd name="adj" fmla="val 50000"/>
            </a:avLst>
          </a:prstGeom>
          <a:solidFill xmlns:a="http://schemas.openxmlformats.org/drawingml/2006/main">
            <a:srgbClr val="20B5B2"/>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9" name="pancreatic-pillar-head-1">
            <a:extLst xmlns:a="http://schemas.openxmlformats.org/drawingml/2006/main">
              <a:ext uri="{FF2B5EF4-FFF2-40B4-BE49-F238E27FC236}">
                <a16:creationId xmlns:a16="http://schemas.microsoft.com/office/drawing/2014/main" id="{7360C35E-E0DF-470F-A0EB-C377D812E340}"/>
              </a:ext>
            </a:extLst>
          </p:cNvPr>
          <p:cNvSpPr>
            <a:spLocks xmlns:a="http://schemas.openxmlformats.org/drawingml/2006/main" noGrp="1"/>
          </p:cNvSpPr>
          <p:nvPr/>
        </p:nvSpPr>
        <p:spPr>
          <a:xfrm xmlns:a="http://schemas.openxmlformats.org/drawingml/2006/main">
            <a:off x="4629150" y="3286125"/>
            <a:ext cx="27813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05000"/>
              </a:lnSpc>
              <a:buNone/>
              <a:defRPr sz="1650" b="1">
                <a:solidFill>
                  <a:srgbClr val="061A2E"/>
                </a:solidFill>
                <a:latin typeface="Aptos"/>
                <a:ea typeface="Aptos"/>
                <a:cs typeface="Aptos"/>
              </a:defRPr>
            </a:pPr>
            <a:r>
              <a:rPr sz="1650" b="1">
                <a:solidFill>
                  <a:srgbClr val="061A2E"/>
                </a:solidFill>
                <a:latin typeface="Aptos"/>
                <a:ea typeface="Aptos"/>
                <a:cs typeface="Aptos"/>
              </a:rPr>
              <a:t>Topotecan</a:t>
            </a:r>
          </a:p>
        </p:txBody>
      </p:sp>
      <p:sp>
        <p:nvSpPr>
          <p:cNvPr id="10" name="pancreatic-pillar-body-1">
            <a:extLst xmlns:a="http://schemas.openxmlformats.org/drawingml/2006/main">
              <a:ext uri="{FF2B5EF4-FFF2-40B4-BE49-F238E27FC236}">
                <a16:creationId xmlns:a16="http://schemas.microsoft.com/office/drawing/2014/main" id="{ABF9D25A-D0C2-4C57-B9F0-E31721129974}"/>
              </a:ext>
            </a:extLst>
          </p:cNvPr>
          <p:cNvSpPr>
            <a:spLocks xmlns:a="http://schemas.openxmlformats.org/drawingml/2006/main" noGrp="1"/>
          </p:cNvSpPr>
          <p:nvPr/>
        </p:nvSpPr>
        <p:spPr>
          <a:xfrm xmlns:a="http://schemas.openxmlformats.org/drawingml/2006/main">
            <a:off x="4638675" y="3857625"/>
            <a:ext cx="27622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10000"/>
              </a:lnSpc>
              <a:buNone/>
              <a:defRPr sz="1200" b="0">
                <a:solidFill>
                  <a:srgbClr val="5E7185"/>
                </a:solidFill>
                <a:latin typeface="Aptos"/>
                <a:ea typeface="Aptos"/>
                <a:cs typeface="Aptos"/>
              </a:defRPr>
            </a:pPr>
            <a:r>
              <a:rPr sz="1200" b="0">
                <a:solidFill>
                  <a:srgbClr val="5E7185"/>
                </a:solidFill>
                <a:latin typeface="Aptos"/>
                <a:ea typeface="Aptos"/>
                <a:cs typeface="Aptos"/>
              </a:rPr>
              <a:t>FDA-approved camptothecin derivative used for ovarian, small-cell lung and cervical cancers.</a:t>
            </a:r>
          </a:p>
        </p:txBody>
      </p:sp>
      <p:sp>
        <p:nvSpPr>
          <p:cNvPr id="11" name="pancreatic-pillar-2">
            <a:extLst xmlns:a="http://schemas.openxmlformats.org/drawingml/2006/main">
              <a:ext uri="{FF2B5EF4-FFF2-40B4-BE49-F238E27FC236}">
                <a16:creationId xmlns:a16="http://schemas.microsoft.com/office/drawing/2014/main" id="{D233F98A-EA73-40BD-9B5B-1B1718CCB378}"/>
              </a:ext>
            </a:extLst>
          </p:cNvPr>
          <p:cNvSpPr>
            <a:spLocks xmlns:a="http://schemas.openxmlformats.org/drawingml/2006/main" noGrp="1"/>
          </p:cNvSpPr>
          <p:nvPr/>
        </p:nvSpPr>
        <p:spPr>
          <a:xfrm xmlns:a="http://schemas.openxmlformats.org/drawingml/2006/main">
            <a:off x="8115300" y="3000375"/>
            <a:ext cx="3238500" cy="1657350"/>
          </a:xfrm>
          <a:prstGeom xmlns:a="http://schemas.openxmlformats.org/drawingml/2006/main" prst="roundRect">
            <a:avLst>
              <a:gd name="adj" fmla="val 10345"/>
            </a:avLst>
          </a:prstGeom>
          <a:solidFill xmlns:a="http://schemas.openxmlformats.org/drawingml/2006/main">
            <a:srgbClr val="FFFFFF"/>
          </a:solidFill>
          <a:ln xmlns:a="http://schemas.openxmlformats.org/drawingml/2006/main" w="9525">
            <a:solidFill>
              <a:srgbClr val="D5E0EA"/>
            </a:solidFill>
            <a:prstDash val="solid"/>
          </a:ln>
        </p:spPr>
        <p:txBody>
          <a:bodyPr xmlns:a="http://schemas.openxmlformats.org/drawingml/2006/main"/>
          <a:lstStyle xmlns:a="http://schemas.openxmlformats.org/drawingml/2006/main"/>
          <a:p xmlns:a="http://schemas.openxmlformats.org/drawingml/2006/main">
            <a:endParaRPr/>
          </a:p>
        </p:txBody>
      </p:sp>
      <p:sp>
        <p:nvSpPr>
          <p:cNvPr id="12" name="pancreatic-pillar-bar-2">
            <a:extLst xmlns:a="http://schemas.openxmlformats.org/drawingml/2006/main">
              <a:ext uri="{FF2B5EF4-FFF2-40B4-BE49-F238E27FC236}">
                <a16:creationId xmlns:a16="http://schemas.microsoft.com/office/drawing/2014/main" id="{84752C46-DE5D-4A1D-A9EE-CB253D3DC0A8}"/>
              </a:ext>
            </a:extLst>
          </p:cNvPr>
          <p:cNvSpPr>
            <a:spLocks xmlns:a="http://schemas.openxmlformats.org/drawingml/2006/main" noGrp="1"/>
          </p:cNvSpPr>
          <p:nvPr/>
        </p:nvSpPr>
        <p:spPr>
          <a:xfrm xmlns:a="http://schemas.openxmlformats.org/drawingml/2006/main">
            <a:off x="8115300" y="3000375"/>
            <a:ext cx="3238500" cy="95250"/>
          </a:xfrm>
          <a:prstGeom xmlns:a="http://schemas.openxmlformats.org/drawingml/2006/main" prst="roundRect">
            <a:avLst>
              <a:gd name="adj" fmla="val 50000"/>
            </a:avLst>
          </a:prstGeom>
          <a:solidFill xmlns:a="http://schemas.openxmlformats.org/drawingml/2006/main">
            <a:srgbClr val="20B5B2"/>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13" name="pancreatic-pillar-head-2">
            <a:extLst xmlns:a="http://schemas.openxmlformats.org/drawingml/2006/main">
              <a:ext uri="{FF2B5EF4-FFF2-40B4-BE49-F238E27FC236}">
                <a16:creationId xmlns:a16="http://schemas.microsoft.com/office/drawing/2014/main" id="{04DB4CCD-9524-4C87-810F-56F38F36204C}"/>
              </a:ext>
            </a:extLst>
          </p:cNvPr>
          <p:cNvSpPr>
            <a:spLocks xmlns:a="http://schemas.openxmlformats.org/drawingml/2006/main" noGrp="1"/>
          </p:cNvSpPr>
          <p:nvPr/>
        </p:nvSpPr>
        <p:spPr>
          <a:xfrm xmlns:a="http://schemas.openxmlformats.org/drawingml/2006/main">
            <a:off x="8343900" y="3286125"/>
            <a:ext cx="27813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05000"/>
              </a:lnSpc>
              <a:buNone/>
              <a:defRPr sz="1650" b="1">
                <a:solidFill>
                  <a:srgbClr val="061A2E"/>
                </a:solidFill>
                <a:latin typeface="Aptos"/>
                <a:ea typeface="Aptos"/>
                <a:cs typeface="Aptos"/>
              </a:defRPr>
            </a:pPr>
            <a:r>
              <a:rPr sz="1650" b="1">
                <a:solidFill>
                  <a:srgbClr val="061A2E"/>
                </a:solidFill>
                <a:latin typeface="Aptos"/>
                <a:ea typeface="Aptos"/>
                <a:cs typeface="Aptos"/>
              </a:rPr>
              <a:t>The remaining gap</a:t>
            </a:r>
          </a:p>
        </p:txBody>
      </p:sp>
      <p:sp>
        <p:nvSpPr>
          <p:cNvPr id="14" name="pancreatic-pillar-body-2">
            <a:extLst xmlns:a="http://schemas.openxmlformats.org/drawingml/2006/main">
              <a:ext uri="{FF2B5EF4-FFF2-40B4-BE49-F238E27FC236}">
                <a16:creationId xmlns:a16="http://schemas.microsoft.com/office/drawing/2014/main" id="{C8B3E6BD-855F-4CA1-94AC-D793299D80A1}"/>
              </a:ext>
            </a:extLst>
          </p:cNvPr>
          <p:cNvSpPr>
            <a:spLocks xmlns:a="http://schemas.openxmlformats.org/drawingml/2006/main" noGrp="1"/>
          </p:cNvSpPr>
          <p:nvPr/>
        </p:nvSpPr>
        <p:spPr>
          <a:xfrm xmlns:a="http://schemas.openxmlformats.org/drawingml/2006/main">
            <a:off x="8353425" y="3857625"/>
            <a:ext cx="27622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10000"/>
              </a:lnSpc>
              <a:buNone/>
              <a:defRPr sz="1200" b="0">
                <a:solidFill>
                  <a:srgbClr val="5E7185"/>
                </a:solidFill>
                <a:latin typeface="Aptos"/>
                <a:ea typeface="Aptos"/>
                <a:cs typeface="Aptos"/>
              </a:defRPr>
            </a:pPr>
            <a:r>
              <a:rPr sz="1200" b="0">
                <a:solidFill>
                  <a:srgbClr val="5E7185"/>
                </a:solidFill>
                <a:latin typeface="Aptos"/>
                <a:ea typeface="Aptos"/>
                <a:cs typeface="Aptos"/>
              </a:rPr>
              <a:t>Albumin interactions can alter activity, which NSS-01 testing was designed to evaluate.</a:t>
            </a:r>
          </a:p>
        </p:txBody>
      </p:sp>
      <p:sp>
        <p:nvSpPr>
          <p:cNvPr id="15" name="pancreatic-implication">
            <a:extLst xmlns:a="http://schemas.openxmlformats.org/drawingml/2006/main">
              <a:ext uri="{FF2B5EF4-FFF2-40B4-BE49-F238E27FC236}">
                <a16:creationId xmlns:a16="http://schemas.microsoft.com/office/drawing/2014/main" id="{630C55CF-80A5-4965-811A-88D8D2D50CF4}"/>
              </a:ext>
            </a:extLst>
          </p:cNvPr>
          <p:cNvSpPr>
            <a:spLocks xmlns:a="http://schemas.openxmlformats.org/drawingml/2006/main" noGrp="1"/>
          </p:cNvSpPr>
          <p:nvPr/>
        </p:nvSpPr>
        <p:spPr>
          <a:xfrm xmlns:a="http://schemas.openxmlformats.org/drawingml/2006/main">
            <a:off x="685800" y="5000625"/>
            <a:ext cx="10820400" cy="590550"/>
          </a:xfrm>
          <a:prstGeom xmlns:a="http://schemas.openxmlformats.org/drawingml/2006/main" prst="roundRect">
            <a:avLst>
              <a:gd name="adj" fmla="val 25806"/>
            </a:avLst>
          </a:prstGeom>
          <a:solidFill xmlns:a="http://schemas.openxmlformats.org/drawingml/2006/main">
            <a:srgbClr val="F7F3EA"/>
          </a:solidFill>
          <a:ln xmlns:a="http://schemas.openxmlformats.org/drawingml/2006/main" w="9525">
            <a:solidFill>
              <a:srgbClr val="D7A23E"/>
            </a:solidFill>
            <a:prstDash val="solid"/>
          </a:ln>
        </p:spPr>
        <p:txBody>
          <a:bodyPr xmlns:a="http://schemas.openxmlformats.org/drawingml/2006/main"/>
          <a:lstStyle xmlns:a="http://schemas.openxmlformats.org/drawingml/2006/main"/>
          <a:p xmlns:a="http://schemas.openxmlformats.org/drawingml/2006/main">
            <a:endParaRPr/>
          </a:p>
        </p:txBody>
      </p:sp>
      <p:sp>
        <p:nvSpPr>
          <p:cNvPr id="16" name="pancreatic-implication-t">
            <a:extLst xmlns:a="http://schemas.openxmlformats.org/drawingml/2006/main">
              <a:ext uri="{FF2B5EF4-FFF2-40B4-BE49-F238E27FC236}">
                <a16:creationId xmlns:a16="http://schemas.microsoft.com/office/drawing/2014/main" id="{268E799B-E1E1-4EE5-AD11-329F0F861AAE}"/>
              </a:ext>
            </a:extLst>
          </p:cNvPr>
          <p:cNvSpPr>
            <a:spLocks xmlns:a="http://schemas.openxmlformats.org/drawingml/2006/main" noGrp="1"/>
          </p:cNvSpPr>
          <p:nvPr/>
        </p:nvSpPr>
        <p:spPr>
          <a:xfrm xmlns:a="http://schemas.openxmlformats.org/drawingml/2006/main">
            <a:off x="952500" y="5153025"/>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105000"/>
              </a:lnSpc>
              <a:buNone/>
              <a:defRPr sz="1200" b="1">
                <a:solidFill>
                  <a:srgbClr val="061A2E"/>
                </a:solidFill>
                <a:latin typeface="Aptos"/>
                <a:ea typeface="Aptos"/>
                <a:cs typeface="Aptos"/>
              </a:defRPr>
            </a:pPr>
            <a:r>
              <a:rPr sz="1200" b="1">
                <a:solidFill>
                  <a:srgbClr val="061A2E"/>
                </a:solidFill>
                <a:latin typeface="Aptos"/>
                <a:ea typeface="Aptos"/>
                <a:cs typeface="Aptos"/>
              </a:rPr>
              <a:t>NSS-01 builds on a clinically validated drug class and tests activity under HSA-containing conditions.</a:t>
            </a:r>
          </a:p>
        </p:txBody>
      </p:sp>
      <p:sp>
        <p:nvSpPr>
          <p:cNvPr id="17" name="pancreatic-caution">
            <a:extLst xmlns:a="http://schemas.openxmlformats.org/drawingml/2006/main">
              <a:ext uri="{FF2B5EF4-FFF2-40B4-BE49-F238E27FC236}">
                <a16:creationId xmlns:a16="http://schemas.microsoft.com/office/drawing/2014/main" id="{CEE895F4-D9E8-4627-BD3B-6BD3365F950D}"/>
              </a:ext>
            </a:extLst>
          </p:cNvPr>
          <p:cNvSpPr>
            <a:spLocks xmlns:a="http://schemas.openxmlformats.org/drawingml/2006/main" noGrp="1"/>
          </p:cNvSpPr>
          <p:nvPr/>
        </p:nvSpPr>
        <p:spPr>
          <a:xfrm xmlns:a="http://schemas.openxmlformats.org/drawingml/2006/main">
            <a:off x="1000125" y="5772150"/>
            <a:ext cx="10191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05000"/>
              </a:lnSpc>
              <a:buNone/>
              <a:defRPr sz="900" b="0">
                <a:solidFill>
                  <a:srgbClr val="5E7185"/>
                </a:solidFill>
                <a:latin typeface="Aptos"/>
                <a:ea typeface="Aptos"/>
                <a:cs typeface="Aptos"/>
              </a:defRPr>
            </a:pPr>
            <a:endParaRPr sz="900" b="0">
              <a:solidFill>
                <a:srgbClr val="5E7185"/>
              </a:solidFill>
              <a:latin typeface="Aptos"/>
              <a:ea typeface="Aptos"/>
              <a:cs typeface="Aptos"/>
            </a:endParaRPr>
          </a:p>
        </p:txBody>
      </p:sp>
      <p:sp>
        <p:nvSpPr>
          <p:cNvPr id="19" name="footer-line-6">
            <a:extLst xmlns:a="http://schemas.openxmlformats.org/drawingml/2006/main">
              <a:ext uri="{FF2B5EF4-FFF2-40B4-BE49-F238E27FC236}">
                <a16:creationId xmlns:a16="http://schemas.microsoft.com/office/drawing/2014/main" id="{CFC9BD6B-4356-4A37-8B95-FB93229B573E}"/>
              </a:ext>
            </a:extLst>
          </p:cNvPr>
          <p:cNvSpPr>
            <a:spLocks xmlns:a="http://schemas.openxmlformats.org/drawingml/2006/main" noGrp="1"/>
          </p:cNvSpPr>
          <p:nvPr/>
        </p:nvSpPr>
        <p:spPr>
          <a:xfrm xmlns:a="http://schemas.openxmlformats.org/drawingml/2006/main">
            <a:off x="590550" y="6419850"/>
            <a:ext cx="11010900" cy="9525"/>
          </a:xfrm>
          <a:prstGeom xmlns:a="http://schemas.openxmlformats.org/drawingml/2006/main" prst="line">
            <a:avLst/>
          </a:prstGeom>
          <a:noFill xmlns:a="http://schemas.openxmlformats.org/drawingml/2006/main"/>
          <a:ln xmlns:a="http://schemas.openxmlformats.org/drawingml/2006/main" w="9525">
            <a:solidFill>
              <a:srgbClr val="D5E0EA"/>
            </a:solidFill>
            <a:prstDash val="solid"/>
          </a:ln>
        </p:spPr>
        <p:txBody>
          <a:bodyPr xmlns:a="http://schemas.openxmlformats.org/drawingml/2006/main"/>
          <a:lstStyle xmlns:a="http://schemas.openxmlformats.org/drawingml/2006/main"/>
          <a:p xmlns:a="http://schemas.openxmlformats.org/drawingml/2006/main">
            <a:endParaRPr/>
          </a:p>
        </p:txBody>
      </p:sp>
      <p:sp>
        <p:nvSpPr>
          <p:cNvPr id="20" name="footer-note-6">
            <a:extLst xmlns:a="http://schemas.openxmlformats.org/drawingml/2006/main">
              <a:ext uri="{FF2B5EF4-FFF2-40B4-BE49-F238E27FC236}">
                <a16:creationId xmlns:a16="http://schemas.microsoft.com/office/drawing/2014/main" id="{B6F96733-3C43-413E-9603-72C645C7D988}"/>
              </a:ext>
            </a:extLst>
          </p:cNvPr>
          <p:cNvSpPr>
            <a:spLocks xmlns:a="http://schemas.openxmlformats.org/drawingml/2006/main" noGrp="1"/>
          </p:cNvSpPr>
          <p:nvPr/>
        </p:nvSpPr>
        <p:spPr>
          <a:xfrm xmlns:a="http://schemas.openxmlformats.org/drawingml/2006/main">
            <a:off x="590550" y="6496050"/>
            <a:ext cx="476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5000"/>
              </a:lnSpc>
              <a:buNone/>
              <a:defRPr sz="825" b="1">
                <a:solidFill>
                  <a:srgbClr val="5E7185"/>
                </a:solidFill>
                <a:latin typeface="Aptos"/>
                <a:ea typeface="Aptos"/>
                <a:cs typeface="Aptos"/>
              </a:defRPr>
            </a:pPr>
            <a:r>
              <a:rPr sz="825" b="1">
                <a:solidFill>
                  <a:srgbClr val="5E7185"/>
                </a:solidFill>
                <a:latin typeface="Aptos"/>
                <a:ea typeface="Aptos"/>
                <a:cs typeface="Aptos"/>
              </a:rPr>
              <a:t>NON-CONFIDENTIAL OVERVIEW</a:t>
            </a:r>
          </a:p>
        </p:txBody>
      </p:sp>
      <p:sp>
        <p:nvSpPr>
          <p:cNvPr id="21" name="footer-page-6">
            <a:extLst xmlns:a="http://schemas.openxmlformats.org/drawingml/2006/main">
              <a:ext uri="{FF2B5EF4-FFF2-40B4-BE49-F238E27FC236}">
                <a16:creationId xmlns:a16="http://schemas.microsoft.com/office/drawing/2014/main" id="{DF6187AF-9B99-4533-A97F-B09E85FE2C49}"/>
              </a:ext>
            </a:extLst>
          </p:cNvPr>
          <p:cNvSpPr>
            <a:spLocks xmlns:a="http://schemas.openxmlformats.org/drawingml/2006/main" noGrp="1"/>
          </p:cNvSpPr>
          <p:nvPr/>
        </p:nvSpPr>
        <p:spPr>
          <a:xfrm xmlns:a="http://schemas.openxmlformats.org/drawingml/2006/main">
            <a:off x="11068050" y="6496050"/>
            <a:ext cx="533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r">
              <a:lnSpc>
                <a:spcPct val="105000"/>
              </a:lnSpc>
              <a:buNone/>
              <a:defRPr sz="825" b="1">
                <a:solidFill>
                  <a:srgbClr val="5E7185"/>
                </a:solidFill>
                <a:latin typeface="Aptos"/>
                <a:ea typeface="Aptos"/>
                <a:cs typeface="Aptos"/>
              </a:defRPr>
            </a:pPr>
            <a:r>
              <a:rPr sz="825" b="1">
                <a:solidFill>
                  <a:srgbClr val="5E7185"/>
                </a:solidFill>
                <a:latin typeface="Aptos"/>
                <a:ea typeface="Aptos"/>
                <a:cs typeface="Aptos"/>
              </a:rPr>
              <a:t>04</a:t>
            </a:r>
          </a:p>
        </p:txBody>
      </p:sp>
      <p:pic>
        <p:nvPicPr>
          <p:cNvPr id="44" name="Picture 43"/>
          <p:cNvPicPr>
            <a:picLocks xmlns:a="http://schemas.openxmlformats.org/drawingml/2006/main" noChangeAspect="1"/>
          </p:cNvPicPr>
          <p:nvPr/>
        </p:nvPicPr>
        <p:blipFill>
          <a:blip xmlns:r="http://schemas.openxmlformats.org/officeDocument/2006/relationships" xmlns:a="http://schemas.openxmlformats.org/drawingml/2006/main" r:embed="Re21ff0fdb5f74697"/>
          <a:stretch xmlns:a="http://schemas.openxmlformats.org/drawingml/2006/main"/>
        </p:blipFill>
        <p:spPr>
          <a:xfrm xmlns:a="http://schemas.openxmlformats.org/drawingml/2006/main">
            <a:off x="9669066" y="6419850"/>
            <a:ext cx="950119" cy="361950"/>
          </a:xfrm>
          <a:prstGeom xmlns:a="http://schemas.openxmlformats.org/drawingml/2006/main" prst="rect">
            <a:avLst/>
          </a:prstGeom>
        </p:spPr>
      </p:pic>
    </p:spTree>
    <p:extLst>
      <p:ext uri="{BB962C8B-B14F-4D97-AF65-F5344CB8AC3E}">
        <p14:creationId xmlns:p14="http://schemas.microsoft.com/office/powerpoint/2010/main" val="1879797808"/>
      </p:ext>
    </p:extLst>
  </p:cSld>
</p:sld>
</file>

<file path=ppt/slides/slide5.xml><?xml version="1.0" encoding="utf-8"?>
<p:sld xmlns:p="http://schemas.openxmlformats.org/presentationml/2006/main">
  <p:cSld>
    <p:bg>
      <p:bgPr>
        <a:solidFill xmlns:a="http://schemas.openxmlformats.org/drawingml/2006/main">
          <a:srgbClr val="F4F8FB"/>
        </a:solidFill>
      </p:bgPr>
    </p:bg>
    <p:spTree>
      <p:nvGrpSpPr>
        <p:cNvPr id="1" name=""/>
        <p:cNvGrpSpPr/>
        <p:nvPr/>
      </p:nvGrpSpPr>
      <p:grpSpPr>
        <a:xfrm xmlns:a="http://schemas.openxmlformats.org/drawingml/2006/main"/>
      </p:grpSpPr>
      <p:sp>
        <p:nvSpPr>
          <p:cNvPr id="22" name="pancreatic-lead-k">
            <a:extLst xmlns:a="http://schemas.openxmlformats.org/drawingml/2006/main">
              <a:ext uri="{FF2B5EF4-FFF2-40B4-BE49-F238E27FC236}">
                <a16:creationId xmlns:a16="http://schemas.microsoft.com/office/drawing/2014/main" id="{576721CD-B058-4A44-8455-97683572CE8A}"/>
              </a:ext>
            </a:extLst>
          </p:cNvPr>
          <p:cNvSpPr>
            <a:spLocks xmlns:a="http://schemas.openxmlformats.org/drawingml/2006/main" noGrp="1"/>
          </p:cNvSpPr>
          <p:nvPr/>
        </p:nvSpPr>
        <p:spPr>
          <a:xfrm xmlns:a="http://schemas.openxmlformats.org/drawingml/2006/main">
            <a:off x="685800" y="1066800"/>
            <a:ext cx="3238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5000"/>
              </a:lnSpc>
              <a:buNone/>
              <a:defRPr sz="1125" b="1">
                <a:solidFill>
                  <a:srgbClr val="D7A23E"/>
                </a:solidFill>
                <a:latin typeface="Aptos"/>
                <a:ea typeface="Aptos"/>
                <a:cs typeface="Aptos"/>
              </a:defRPr>
            </a:pPr>
            <a:r>
              <a:rPr sz="1125" b="1">
                <a:solidFill>
                  <a:srgbClr val="D7A23E"/>
                </a:solidFill>
                <a:latin typeface="Aptos"/>
                <a:ea typeface="Aptos"/>
                <a:cs typeface="Aptos"/>
              </a:rPr>
              <a:t>HSA HEAD-TO-HEAD COMPARISON</a:t>
            </a:r>
          </a:p>
        </p:txBody>
      </p:sp>
      <p:sp>
        <p:nvSpPr>
          <p:cNvPr id="2" name="pancreatic-lead-title">
            <a:extLst xmlns:a="http://schemas.openxmlformats.org/drawingml/2006/main">
              <a:ext uri="{FF2B5EF4-FFF2-40B4-BE49-F238E27FC236}">
                <a16:creationId xmlns:a16="http://schemas.microsoft.com/office/drawing/2014/main" id="{070816FB-A821-4718-BD19-40E393692F33}"/>
              </a:ext>
            </a:extLst>
          </p:cNvPr>
          <p:cNvSpPr>
            <a:spLocks xmlns:a="http://schemas.openxmlformats.org/drawingml/2006/main" noGrp="1"/>
          </p:cNvSpPr>
          <p:nvPr/>
        </p:nvSpPr>
        <p:spPr>
          <a:xfrm xmlns:a="http://schemas.openxmlformats.org/drawingml/2006/main">
            <a:off x="685800" y="1381125"/>
            <a:ext cx="1082040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2000"/>
              </a:lnSpc>
              <a:buNone/>
              <a:defRPr sz="2850" b="1">
                <a:solidFill>
                  <a:srgbClr val="061A2E"/>
                </a:solidFill>
                <a:latin typeface="Aptos"/>
                <a:ea typeface="Aptos"/>
                <a:cs typeface="Aptos"/>
              </a:defRPr>
            </a:pPr>
            <a:r>
              <a:rPr sz="2850" b="1">
                <a:solidFill>
                  <a:srgbClr val="061A2E"/>
                </a:solidFill>
                <a:latin typeface="Aptos"/>
                <a:ea typeface="Aptos"/>
                <a:cs typeface="Aptos"/>
              </a:rPr>
              <a:t>NSS-01 SHOWED THE LOWEST MEAN IC₅₀</a:t>
            </a:r>
          </a:p>
          <a:p xmlns:a="http://schemas.openxmlformats.org/drawingml/2006/main">
            <a:pPr algn="l">
              <a:lnSpc>
                <a:spcPct val="92000"/>
              </a:lnSpc>
              <a:buNone/>
              <a:defRPr sz="2850" b="1">
                <a:solidFill>
                  <a:srgbClr val="061A2E"/>
                </a:solidFill>
                <a:latin typeface="Aptos"/>
                <a:ea typeface="Aptos"/>
                <a:cs typeface="Aptos"/>
              </a:defRPr>
            </a:pPr>
            <a:r>
              <a:rPr sz="2850" b="1">
                <a:solidFill>
                  <a:srgbClr val="061A2E"/>
                </a:solidFill>
                <a:latin typeface="Aptos"/>
                <a:ea typeface="Aptos"/>
                <a:cs typeface="Aptos"/>
              </a:rPr>
              <a:t>IN ALL THREE HSA-CONTAINING MODELS</a:t>
            </a:r>
          </a:p>
        </p:txBody>
      </p:sp>
      <p:sp>
        <p:nvSpPr>
          <p:cNvPr id="19" name="footer-line-6">
            <a:extLst xmlns:a="http://schemas.openxmlformats.org/drawingml/2006/main">
              <a:ext uri="{FF2B5EF4-FFF2-40B4-BE49-F238E27FC236}">
                <a16:creationId xmlns:a16="http://schemas.microsoft.com/office/drawing/2014/main" id="{CFC9BD6B-4356-4A37-8B95-FB93229B573E}"/>
              </a:ext>
            </a:extLst>
          </p:cNvPr>
          <p:cNvSpPr>
            <a:spLocks xmlns:a="http://schemas.openxmlformats.org/drawingml/2006/main" noGrp="1"/>
          </p:cNvSpPr>
          <p:nvPr/>
        </p:nvSpPr>
        <p:spPr>
          <a:xfrm xmlns:a="http://schemas.openxmlformats.org/drawingml/2006/main">
            <a:off x="590550" y="6419850"/>
            <a:ext cx="11010900" cy="9525"/>
          </a:xfrm>
          <a:prstGeom xmlns:a="http://schemas.openxmlformats.org/drawingml/2006/main" prst="line">
            <a:avLst/>
          </a:prstGeom>
          <a:noFill xmlns:a="http://schemas.openxmlformats.org/drawingml/2006/main"/>
          <a:ln xmlns:a="http://schemas.openxmlformats.org/drawingml/2006/main" w="9525">
            <a:solidFill>
              <a:srgbClr val="D5E0EA"/>
            </a:solidFill>
            <a:prstDash val="solid"/>
          </a:ln>
        </p:spPr>
        <p:txBody>
          <a:bodyPr xmlns:a="http://schemas.openxmlformats.org/drawingml/2006/main"/>
          <a:lstStyle xmlns:a="http://schemas.openxmlformats.org/drawingml/2006/main"/>
          <a:p xmlns:a="http://schemas.openxmlformats.org/drawingml/2006/main">
            <a:endParaRPr/>
          </a:p>
        </p:txBody>
      </p:sp>
      <p:sp>
        <p:nvSpPr>
          <p:cNvPr id="20" name="footer-note-6">
            <a:extLst xmlns:a="http://schemas.openxmlformats.org/drawingml/2006/main">
              <a:ext uri="{FF2B5EF4-FFF2-40B4-BE49-F238E27FC236}">
                <a16:creationId xmlns:a16="http://schemas.microsoft.com/office/drawing/2014/main" id="{B6F96733-3C43-413E-9603-72C645C7D988}"/>
              </a:ext>
            </a:extLst>
          </p:cNvPr>
          <p:cNvSpPr>
            <a:spLocks xmlns:a="http://schemas.openxmlformats.org/drawingml/2006/main" noGrp="1"/>
          </p:cNvSpPr>
          <p:nvPr/>
        </p:nvSpPr>
        <p:spPr>
          <a:xfrm xmlns:a="http://schemas.openxmlformats.org/drawingml/2006/main">
            <a:off x="590550" y="6496050"/>
            <a:ext cx="476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5000"/>
              </a:lnSpc>
              <a:buNone/>
              <a:defRPr sz="825" b="1">
                <a:solidFill>
                  <a:srgbClr val="5E7185"/>
                </a:solidFill>
                <a:latin typeface="Aptos"/>
                <a:ea typeface="Aptos"/>
                <a:cs typeface="Aptos"/>
              </a:defRPr>
            </a:pPr>
            <a:r>
              <a:rPr sz="825" b="1">
                <a:solidFill>
                  <a:srgbClr val="5E7185"/>
                </a:solidFill>
                <a:latin typeface="Aptos"/>
                <a:ea typeface="Aptos"/>
                <a:cs typeface="Aptos"/>
              </a:rPr>
              <a:t>NON-CONFIDENTIAL OVERVIEW</a:t>
            </a:r>
          </a:p>
        </p:txBody>
      </p:sp>
      <p:sp>
        <p:nvSpPr>
          <p:cNvPr id="21" name="footer-page-6">
            <a:extLst xmlns:a="http://schemas.openxmlformats.org/drawingml/2006/main">
              <a:ext uri="{FF2B5EF4-FFF2-40B4-BE49-F238E27FC236}">
                <a16:creationId xmlns:a16="http://schemas.microsoft.com/office/drawing/2014/main" id="{DF6187AF-9B99-4533-A97F-B09E85FE2C49}"/>
              </a:ext>
            </a:extLst>
          </p:cNvPr>
          <p:cNvSpPr>
            <a:spLocks xmlns:a="http://schemas.openxmlformats.org/drawingml/2006/main" noGrp="1"/>
          </p:cNvSpPr>
          <p:nvPr/>
        </p:nvSpPr>
        <p:spPr>
          <a:xfrm xmlns:a="http://schemas.openxmlformats.org/drawingml/2006/main">
            <a:off x="11068050" y="6496050"/>
            <a:ext cx="533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r">
              <a:lnSpc>
                <a:spcPct val="105000"/>
              </a:lnSpc>
              <a:buNone/>
              <a:defRPr sz="825" b="1">
                <a:solidFill>
                  <a:srgbClr val="5E7185"/>
                </a:solidFill>
                <a:latin typeface="Aptos"/>
                <a:ea typeface="Aptos"/>
                <a:cs typeface="Aptos"/>
              </a:defRPr>
            </a:pPr>
            <a:r>
              <a:rPr sz="825" b="1">
                <a:solidFill>
                  <a:srgbClr val="5E7185"/>
                </a:solidFill>
                <a:latin typeface="Aptos"/>
                <a:ea typeface="Aptos"/>
                <a:cs typeface="Aptos"/>
              </a:rPr>
              <a:t>05</a:t>
            </a:r>
          </a:p>
        </p:txBody>
      </p:sp>
      <p:sp>
        <p:nvSpPr>
          <p:cNvPr id="23" name="hsa-subtitle">
            <a:extLst xmlns:a="http://schemas.openxmlformats.org/drawingml/2006/main">
              <a:ext uri="{FF2B5EF4-FFF2-40B4-BE49-F238E27FC236}">
                <a16:creationId xmlns:a16="http://schemas.microsoft.com/office/drawing/2014/main" id="{8528F920-485F-44B6-8028-41C6646EEDE1}"/>
              </a:ext>
            </a:extLst>
          </p:cNvPr>
          <p:cNvSpPr>
            <a:spLocks xmlns:a="http://schemas.openxmlformats.org/drawingml/2006/main" noGrp="1"/>
          </p:cNvSpPr>
          <p:nvPr/>
        </p:nvSpPr>
        <p:spPr>
          <a:xfrm xmlns:a="http://schemas.openxmlformats.org/drawingml/2006/main">
            <a:off x="685800" y="2266950"/>
            <a:ext cx="952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p xmlns:a="http://schemas.openxmlformats.org/drawingml/2006/main">
            <a:pPr>
              <a:buNone/>
              <a:defRPr sz="1200">
                <a:solidFill>
                  <a:srgbClr val="5E7185"/>
                </a:solidFill>
              </a:defRPr>
            </a:pPr>
            <a:r>
              <a:rPr sz="1200">
                <a:solidFill>
                  <a:srgbClr val="5E7185"/>
                </a:solidFill>
              </a:rPr>
              <a:t>Mean IC₅₀ (nM) after 24 hours with 20 mg/mL HSA. Lower IC₅₀ indicates greater antiproliferative potency.</a:t>
            </a:r>
          </a:p>
        </p:txBody>
      </p:sp>
      <p:sp>
        <p:nvSpPr>
          <p:cNvPr id="24" name="hsa-chart-frame">
            <a:extLst xmlns:a="http://schemas.openxmlformats.org/drawingml/2006/main">
              <a:ext uri="{FF2B5EF4-FFF2-40B4-BE49-F238E27FC236}">
                <a16:creationId xmlns:a16="http://schemas.microsoft.com/office/drawing/2014/main" id="{ECC41EAA-2259-4258-8FB0-6782BA772F88}"/>
              </a:ext>
            </a:extLst>
          </p:cNvPr>
          <p:cNvSpPr>
            <a:spLocks xmlns:a="http://schemas.openxmlformats.org/drawingml/2006/main" noGrp="1"/>
          </p:cNvSpPr>
          <p:nvPr/>
        </p:nvSpPr>
        <p:spPr>
          <a:xfrm xmlns:a="http://schemas.openxmlformats.org/drawingml/2006/main">
            <a:off x="590550" y="2638425"/>
            <a:ext cx="11010900" cy="2762250"/>
          </a:xfrm>
          <a:prstGeom xmlns:a="http://schemas.openxmlformats.org/drawingml/2006/main" prst="roundRect">
            <a:avLst>
              <a:gd name="adj" fmla="val 4138"/>
            </a:avLst>
          </a:prstGeom>
          <a:noFill xmlns:a="http://schemas.openxmlformats.org/drawingml/2006/main"/>
          <a:ln xmlns:a="http://schemas.openxmlformats.org/drawingml/2006/main" w="9525">
            <a:solidFill>
              <a:srgbClr val="D5E0EA"/>
            </a:solidFill>
            <a:prstDash val="solid"/>
          </a:ln>
        </p:spPr>
        <p:txBody>
          <a:bodyPr xmlns:a="http://schemas.openxmlformats.org/drawingml/2006/main"/>
          <a:lstStyle xmlns:a="http://schemas.openxmlformats.org/drawingml/2006/main"/>
          <a:p xmlns:a="http://schemas.openxmlformats.org/drawingml/2006/main">
            <a:endParaRPr/>
          </a:p>
        </p:txBody>
      </p:sp>
      <p:graphicFrame>
        <p:nvGraphicFramePr>
          <p:cNvPr id="41" name="Chart"/>
          <p:cNvGraphicFramePr/>
          <p:nvPr/>
        </p:nvGraphicFramePr>
        <p:xfrm>
          <a:off xmlns:a="http://schemas.openxmlformats.org/drawingml/2006/main" x="781050" y="2781300"/>
          <a:ext xmlns:a="http://schemas.openxmlformats.org/drawingml/2006/main" cx="10629900" cy="2457450"/>
        </p:xfrm>
        <a:graphic xmlns:a="http://schemas.openxmlformats.org/drawingml/2006/main">
          <a:graphicData uri="http://schemas.openxmlformats.org/drawingml/2006/chart">
            <c:chart xmlns:r="http://schemas.openxmlformats.org/officeDocument/2006/relationships" xmlns:c="http://schemas.openxmlformats.org/drawingml/2006/chart" r:id="Rf8e7d1a2f6574bdb"/>
          </a:graphicData>
        </a:graphic>
      </p:graphicFrame>
      <p:sp>
        <p:nvSpPr>
          <p:cNvPr id="26" name="hsa-bottom-band">
            <a:extLst xmlns:a="http://schemas.openxmlformats.org/drawingml/2006/main">
              <a:ext uri="{FF2B5EF4-FFF2-40B4-BE49-F238E27FC236}">
                <a16:creationId xmlns:a16="http://schemas.microsoft.com/office/drawing/2014/main" id="{9E461A38-77CB-4821-BD62-433A3FABB298}"/>
              </a:ext>
            </a:extLst>
          </p:cNvPr>
          <p:cNvSpPr>
            <a:spLocks xmlns:a="http://schemas.openxmlformats.org/drawingml/2006/main" noGrp="1"/>
          </p:cNvSpPr>
          <p:nvPr/>
        </p:nvSpPr>
        <p:spPr>
          <a:xfrm xmlns:a="http://schemas.openxmlformats.org/drawingml/2006/main">
            <a:off x="685800" y="5543550"/>
            <a:ext cx="10820400" cy="495300"/>
          </a:xfrm>
          <a:prstGeom xmlns:a="http://schemas.openxmlformats.org/drawingml/2006/main" prst="roundRect">
            <a:avLst>
              <a:gd name="adj" fmla="val 15385"/>
            </a:avLst>
          </a:prstGeom>
          <a:solidFill xmlns:a="http://schemas.openxmlformats.org/drawingml/2006/main">
            <a:srgbClr val="F7F3EA"/>
          </a:solidFill>
          <a:ln xmlns:a="http://schemas.openxmlformats.org/drawingml/2006/main" w="9525">
            <a:solidFill>
              <a:srgbClr val="D7A23E"/>
            </a:solidFill>
            <a:prstDash val="solid"/>
          </a:ln>
        </p:spPr>
        <p:txBody>
          <a:bodyPr xmlns:a="http://schemas.openxmlformats.org/drawingml/2006/main"/>
          <a:lstStyle xmlns:a="http://schemas.openxmlformats.org/drawingml/2006/main"/>
          <a:p xmlns:a="http://schemas.openxmlformats.org/drawingml/2006/main">
            <a:endParaRPr/>
          </a:p>
        </p:txBody>
      </p:sp>
      <p:sp>
        <p:nvSpPr>
          <p:cNvPr id="27" name="hsa-bottom-conclusion">
            <a:extLst xmlns:a="http://schemas.openxmlformats.org/drawingml/2006/main">
              <a:ext uri="{FF2B5EF4-FFF2-40B4-BE49-F238E27FC236}">
                <a16:creationId xmlns:a16="http://schemas.microsoft.com/office/drawing/2014/main" id="{3EBAC3AB-3169-4F93-893C-2AD0E0238249}"/>
              </a:ext>
            </a:extLst>
          </p:cNvPr>
          <p:cNvSpPr>
            <a:spLocks xmlns:a="http://schemas.openxmlformats.org/drawingml/2006/main" noGrp="1"/>
          </p:cNvSpPr>
          <p:nvPr/>
        </p:nvSpPr>
        <p:spPr>
          <a:xfrm xmlns:a="http://schemas.openxmlformats.org/drawingml/2006/main">
            <a:off x="990600" y="5667375"/>
            <a:ext cx="102108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p xmlns:a="http://schemas.openxmlformats.org/drawingml/2006/main">
            <a:pPr algn="ctr">
              <a:buNone/>
              <a:defRPr sz="1275" b="1">
                <a:solidFill>
                  <a:srgbClr val="061A2E"/>
                </a:solidFill>
              </a:defRPr>
            </a:pPr>
            <a:r>
              <a:rPr sz="1275" b="1">
                <a:solidFill>
                  <a:srgbClr val="061A2E"/>
                </a:solidFill>
              </a:rPr>
              <a:t>NSS-01 had a lower mean IC₅₀ than each comparator in every HSA-containing model.</a:t>
            </a:r>
          </a:p>
        </p:txBody>
      </p:sp>
      <p:sp>
        <p:nvSpPr>
          <p:cNvPr id="28" name="hsa-caution">
            <a:extLst xmlns:a="http://schemas.openxmlformats.org/drawingml/2006/main">
              <a:ext uri="{FF2B5EF4-FFF2-40B4-BE49-F238E27FC236}">
                <a16:creationId xmlns:a16="http://schemas.microsoft.com/office/drawing/2014/main" id="{0C34CF31-EC5D-45A1-9797-75157ADF174B}"/>
              </a:ext>
            </a:extLst>
          </p:cNvPr>
          <p:cNvSpPr>
            <a:spLocks xmlns:a="http://schemas.openxmlformats.org/drawingml/2006/main" noGrp="1"/>
          </p:cNvSpPr>
          <p:nvPr/>
        </p:nvSpPr>
        <p:spPr>
          <a:xfrm xmlns:a="http://schemas.openxmlformats.org/drawingml/2006/main">
            <a:off x="1000125" y="6105525"/>
            <a:ext cx="101917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p xmlns:a="http://schemas.openxmlformats.org/drawingml/2006/main">
            <a:pPr algn="ctr">
              <a:buNone/>
              <a:defRPr sz="675">
                <a:solidFill>
                  <a:srgbClr val="5E7185"/>
                </a:solidFill>
              </a:defRPr>
            </a:pPr>
            <a:r>
              <a:rPr sz="675">
                <a:solidFill>
                  <a:srgbClr val="5E7185"/>
                </a:solidFill>
              </a:rPr>
              <a:t>SN-38 is the active metabolite of irinotecan. Preclinical cell-line findings. Triplicate MTT assay. Full methods and raw data are available for diligence.</a:t>
            </a:r>
          </a:p>
        </p:txBody>
      </p:sp>
      <p:pic>
        <p:nvPicPr>
          <p:cNvPr id="45" name="Picture 40"/>
          <p:cNvPicPr>
            <a:picLocks xmlns:a="http://schemas.openxmlformats.org/drawingml/2006/main" noChangeAspect="1"/>
          </p:cNvPicPr>
          <p:nvPr/>
        </p:nvPicPr>
        <p:blipFill>
          <a:blip xmlns:r="http://schemas.openxmlformats.org/officeDocument/2006/relationships" xmlns:a="http://schemas.openxmlformats.org/drawingml/2006/main" r:embed="R71560aee245d4f34"/>
          <a:stretch xmlns:a="http://schemas.openxmlformats.org/drawingml/2006/main"/>
        </p:blipFill>
        <p:spPr>
          <a:xfrm xmlns:a="http://schemas.openxmlformats.org/drawingml/2006/main">
            <a:off x="9669066" y="6419850"/>
            <a:ext cx="950119" cy="361950"/>
          </a:xfrm>
          <a:prstGeom xmlns:a="http://schemas.openxmlformats.org/drawingml/2006/main" prst="rect">
            <a:avLst/>
          </a:prstGeom>
        </p:spPr>
      </p:pic>
      <p:sp>
        <p:nvSpPr>
          <p:cNvPr id="31" name="hsa-axis-unit">
            <a:extLst xmlns:a="http://schemas.openxmlformats.org/drawingml/2006/main">
              <a:ext uri="{FF2B5EF4-FFF2-40B4-BE49-F238E27FC236}">
                <a16:creationId xmlns:a16="http://schemas.microsoft.com/office/drawing/2014/main" id="{F6DF53FD-54AF-4439-A0C9-6D1750D7623C}"/>
              </a:ext>
            </a:extLst>
          </p:cNvPr>
          <p:cNvSpPr>
            <a:spLocks xmlns:a="http://schemas.openxmlformats.org/drawingml/2006/main" noGrp="1"/>
          </p:cNvSpPr>
          <p:nvPr/>
        </p:nvSpPr>
        <p:spPr>
          <a:xfrm xmlns:a="http://schemas.openxmlformats.org/drawingml/2006/main">
            <a:off x="4953000" y="5219700"/>
            <a:ext cx="24765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ctr">
              <a:buNone/>
              <a:defRPr sz="900">
                <a:solidFill>
                  <a:srgbClr val="5E7185"/>
                </a:solidFill>
              </a:defRPr>
            </a:pPr>
            <a:r>
              <a:rPr sz="900">
                <a:solidFill>
                  <a:srgbClr val="5E7185"/>
                </a:solidFill>
              </a:rPr>
              <a:t>Mean IC₅₀ (nM)</a:t>
            </a:r>
          </a:p>
        </p:txBody>
      </p:sp>
    </p:spTree>
    <p:extLst>
      <p:ext uri="{BB962C8B-B14F-4D97-AF65-F5344CB8AC3E}">
        <p14:creationId xmlns:p14="http://schemas.microsoft.com/office/powerpoint/2010/main" val="1879797808"/>
      </p:ext>
    </p:extLst>
  </p:cSld>
</p:sld>
</file>

<file path=ppt/slides/slide6.xml><?xml version="1.0" encoding="utf-8"?>
<p:sld xmlns:p="http://schemas.openxmlformats.org/presentationml/2006/main">
  <p:cSld>
    <p:bg>
      <p:bgPr>
        <a:solidFill xmlns:a="http://schemas.openxmlformats.org/drawingml/2006/main">
          <a:srgbClr val="F4F8FB"/>
        </a:solidFill>
      </p:bgPr>
    </p:bg>
    <p:spTree>
      <p:nvGrpSpPr>
        <p:cNvPr id="1" name=""/>
        <p:cNvGrpSpPr/>
        <p:nvPr/>
      </p:nvGrpSpPr>
      <p:grpSpPr>
        <a:xfrm xmlns:a="http://schemas.openxmlformats.org/drawingml/2006/main"/>
      </p:grpSpPr>
      <p:sp>
        <p:nvSpPr>
          <p:cNvPr id="22" name="pancreatic-lead-k">
            <a:extLst xmlns:a="http://schemas.openxmlformats.org/drawingml/2006/main">
              <a:ext uri="{FF2B5EF4-FFF2-40B4-BE49-F238E27FC236}">
                <a16:creationId xmlns:a16="http://schemas.microsoft.com/office/drawing/2014/main" id="{576721CD-B058-4A44-8455-97683572CE8A}"/>
              </a:ext>
            </a:extLst>
          </p:cNvPr>
          <p:cNvSpPr>
            <a:spLocks xmlns:a="http://schemas.openxmlformats.org/drawingml/2006/main" noGrp="1"/>
          </p:cNvSpPr>
          <p:nvPr/>
        </p:nvSpPr>
        <p:spPr>
          <a:xfrm xmlns:a="http://schemas.openxmlformats.org/drawingml/2006/main">
            <a:off x="685800" y="1066800"/>
            <a:ext cx="3238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a:bodyPr>
          <a:lstStyle xmlns:a="http://schemas.openxmlformats.org/drawingml/2006/main"/>
          <a:p xmlns:a="http://schemas.openxmlformats.org/drawingml/2006/main">
            <a:pPr algn="l">
              <a:lnSpc>
                <a:spcPct val="105000"/>
              </a:lnSpc>
              <a:buNone/>
              <a:defRPr sz="1125" b="1">
                <a:solidFill>
                  <a:srgbClr val="D7A23E"/>
                </a:solidFill>
                <a:latin typeface="Aptos"/>
                <a:ea typeface="Aptos"/>
                <a:cs typeface="Aptos"/>
              </a:defRPr>
            </a:pPr>
            <a:r>
              <a:rPr sz="1125" b="1">
                <a:solidFill>
                  <a:srgbClr val="D7A23E"/>
                </a:solidFill>
                <a:latin typeface="Aptos"/>
                <a:ea typeface="Aptos"/>
                <a:cs typeface="Aptos"/>
              </a:rPr>
              <a:t>COLORECTAL IN VIVO COMPARISON</a:t>
            </a:r>
          </a:p>
        </p:txBody>
      </p:sp>
      <p:sp>
        <p:nvSpPr>
          <p:cNvPr id="2" name="pancreatic-lead-title">
            <a:extLst xmlns:a="http://schemas.openxmlformats.org/drawingml/2006/main">
              <a:ext uri="{FF2B5EF4-FFF2-40B4-BE49-F238E27FC236}">
                <a16:creationId xmlns:a16="http://schemas.microsoft.com/office/drawing/2014/main" id="{070816FB-A821-4718-BD19-40E393692F33}"/>
              </a:ext>
            </a:extLst>
          </p:cNvPr>
          <p:cNvSpPr>
            <a:spLocks xmlns:a="http://schemas.openxmlformats.org/drawingml/2006/main" noGrp="1"/>
          </p:cNvSpPr>
          <p:nvPr/>
        </p:nvSpPr>
        <p:spPr>
          <a:xfrm xmlns:a="http://schemas.openxmlformats.org/drawingml/2006/main">
            <a:off x="685800" y="1428750"/>
            <a:ext cx="10820400" cy="1200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2000"/>
              </a:lnSpc>
              <a:buNone/>
              <a:defRPr sz="2550" b="1">
                <a:solidFill>
                  <a:srgbClr val="061A2E"/>
                </a:solidFill>
                <a:latin typeface="Aptos"/>
                <a:ea typeface="Aptos"/>
                <a:cs typeface="Aptos"/>
              </a:defRPr>
            </a:pPr>
            <a:r>
              <a:rPr sz="2550" b="1">
                <a:solidFill>
                  <a:srgbClr val="061A2E"/>
                </a:solidFill>
                <a:latin typeface="Aptos"/>
                <a:ea typeface="Aptos"/>
                <a:cs typeface="Aptos"/>
              </a:rPr>
              <a:t>NSS-01 PRODUCED LOWER MEAN TUMOR GROWTH</a:t>
            </a:r>
          </a:p>
          <a:p xmlns:a="http://schemas.openxmlformats.org/drawingml/2006/main">
            <a:pPr algn="l">
              <a:lnSpc>
                <a:spcPct val="92000"/>
              </a:lnSpc>
              <a:buNone/>
              <a:defRPr sz="2550" b="1">
                <a:solidFill>
                  <a:srgbClr val="061A2E"/>
                </a:solidFill>
                <a:latin typeface="Aptos"/>
                <a:ea typeface="Aptos"/>
                <a:cs typeface="Aptos"/>
              </a:defRPr>
            </a:pPr>
            <a:r>
              <a:rPr sz="2550" b="1">
                <a:solidFill>
                  <a:srgbClr val="061A2E"/>
                </a:solidFill>
                <a:latin typeface="Aptos"/>
                <a:ea typeface="Aptos"/>
                <a:cs typeface="Aptos"/>
              </a:rPr>
              <a:t>THAN THREE TOPO-I COMPARATORS</a:t>
            </a:r>
          </a:p>
        </p:txBody>
      </p:sp>
      <p:sp>
        <p:nvSpPr>
          <p:cNvPr id="3" name="pancreatic-pillar-0">
            <a:extLst xmlns:a="http://schemas.openxmlformats.org/drawingml/2006/main">
              <a:ext uri="{FF2B5EF4-FFF2-40B4-BE49-F238E27FC236}">
                <a16:creationId xmlns:a16="http://schemas.microsoft.com/office/drawing/2014/main" id="{DFE34441-AD7C-4662-8DDE-83099E4E0787}"/>
              </a:ext>
            </a:extLst>
          </p:cNvPr>
          <p:cNvSpPr>
            <a:spLocks xmlns:a="http://schemas.openxmlformats.org/drawingml/2006/main" noGrp="1"/>
          </p:cNvSpPr>
          <p:nvPr/>
        </p:nvSpPr>
        <p:spPr>
          <a:xfrm xmlns:a="http://schemas.openxmlformats.org/drawingml/2006/main">
            <a:off x="685800" y="3000375"/>
            <a:ext cx="3238500" cy="1657350"/>
          </a:xfrm>
          <a:prstGeom xmlns:a="http://schemas.openxmlformats.org/drawingml/2006/main" prst="roundRect">
            <a:avLst>
              <a:gd name="adj" fmla="val 10345"/>
            </a:avLst>
          </a:prstGeom>
          <a:solidFill xmlns:a="http://schemas.openxmlformats.org/drawingml/2006/main">
            <a:srgbClr val="FFFFFF"/>
          </a:solidFill>
          <a:ln xmlns:a="http://schemas.openxmlformats.org/drawingml/2006/main" w="19050">
            <a:solidFill>
              <a:srgbClr val="D7A23E"/>
            </a:solidFill>
            <a:prstDash val="solid"/>
          </a:ln>
        </p:spPr>
        <p:txBody>
          <a:bodyPr xmlns:a="http://schemas.openxmlformats.org/drawingml/2006/main"/>
          <a:lstStyle xmlns:a="http://schemas.openxmlformats.org/drawingml/2006/main"/>
          <a:p xmlns:a="http://schemas.openxmlformats.org/drawingml/2006/main">
            <a:endParaRPr/>
          </a:p>
        </p:txBody>
      </p:sp>
      <p:sp>
        <p:nvSpPr>
          <p:cNvPr id="4" name="pancreatic-pillar-bar-0">
            <a:extLst xmlns:a="http://schemas.openxmlformats.org/drawingml/2006/main">
              <a:ext uri="{FF2B5EF4-FFF2-40B4-BE49-F238E27FC236}">
                <a16:creationId xmlns:a16="http://schemas.microsoft.com/office/drawing/2014/main" id="{01783DED-E6C9-4BC0-8698-A10482874625}"/>
              </a:ext>
            </a:extLst>
          </p:cNvPr>
          <p:cNvSpPr>
            <a:spLocks xmlns:a="http://schemas.openxmlformats.org/drawingml/2006/main" noGrp="1"/>
          </p:cNvSpPr>
          <p:nvPr/>
        </p:nvSpPr>
        <p:spPr>
          <a:xfrm xmlns:a="http://schemas.openxmlformats.org/drawingml/2006/main">
            <a:off x="685800" y="3000375"/>
            <a:ext cx="3238500" cy="95250"/>
          </a:xfrm>
          <a:prstGeom xmlns:a="http://schemas.openxmlformats.org/drawingml/2006/main" prst="roundRect">
            <a:avLst>
              <a:gd name="adj" fmla="val 50000"/>
            </a:avLst>
          </a:prstGeom>
          <a:solidFill xmlns:a="http://schemas.openxmlformats.org/drawingml/2006/main">
            <a:srgbClr val="D7A23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5" name="pancreatic-pillar-head-0">
            <a:extLst xmlns:a="http://schemas.openxmlformats.org/drawingml/2006/main">
              <a:ext uri="{FF2B5EF4-FFF2-40B4-BE49-F238E27FC236}">
                <a16:creationId xmlns:a16="http://schemas.microsoft.com/office/drawing/2014/main" id="{EBEF4CCF-F871-4F97-9486-28DFA33E716D}"/>
              </a:ext>
            </a:extLst>
          </p:cNvPr>
          <p:cNvSpPr>
            <a:spLocks xmlns:a="http://schemas.openxmlformats.org/drawingml/2006/main" noGrp="1"/>
          </p:cNvSpPr>
          <p:nvPr/>
        </p:nvSpPr>
        <p:spPr>
          <a:xfrm xmlns:a="http://schemas.openxmlformats.org/drawingml/2006/main">
            <a:off x="914400" y="3286125"/>
            <a:ext cx="27813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725" b="1">
                <a:solidFill>
                  <a:srgbClr val="061A2E"/>
                </a:solidFill>
                <a:latin typeface="Aptos"/>
                <a:ea typeface="Aptos"/>
                <a:cs typeface="Aptos"/>
              </a:defRPr>
            </a:pPr>
            <a:r>
              <a:rPr sz="1725" b="1">
                <a:solidFill>
                  <a:srgbClr val="061A2E"/>
                </a:solidFill>
                <a:latin typeface="Aptos"/>
                <a:ea typeface="Aptos"/>
                <a:cs typeface="Aptos"/>
              </a:rPr>
              <a:t>65% lower growth</a:t>
            </a:r>
          </a:p>
        </p:txBody>
      </p:sp>
      <p:sp>
        <p:nvSpPr>
          <p:cNvPr id="6" name="pancreatic-pillar-body-0">
            <a:extLst xmlns:a="http://schemas.openxmlformats.org/drawingml/2006/main">
              <a:ext uri="{FF2B5EF4-FFF2-40B4-BE49-F238E27FC236}">
                <a16:creationId xmlns:a16="http://schemas.microsoft.com/office/drawing/2014/main" id="{BA58CCEC-2985-45D2-A273-815C154FB914}"/>
              </a:ext>
            </a:extLst>
          </p:cNvPr>
          <p:cNvSpPr>
            <a:spLocks xmlns:a="http://schemas.openxmlformats.org/drawingml/2006/main" noGrp="1"/>
          </p:cNvSpPr>
          <p:nvPr/>
        </p:nvSpPr>
        <p:spPr>
          <a:xfrm xmlns:a="http://schemas.openxmlformats.org/drawingml/2006/main">
            <a:off x="923925" y="3857625"/>
            <a:ext cx="27622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10000"/>
              </a:lnSpc>
              <a:buNone/>
              <a:defRPr sz="1350" b="0">
                <a:solidFill>
                  <a:srgbClr val="5E7185"/>
                </a:solidFill>
                <a:latin typeface="Aptos"/>
                <a:ea typeface="Aptos"/>
                <a:cs typeface="Aptos"/>
              </a:defRPr>
            </a:pPr>
            <a:r>
              <a:rPr sz="1350" b="0">
                <a:solidFill>
                  <a:srgbClr val="5E7185"/>
                </a:solidFill>
                <a:latin typeface="Aptos"/>
                <a:ea typeface="Aptos"/>
                <a:cs typeface="Aptos"/>
              </a:rPr>
              <a:t>NSS-01 10 mg/kg</a:t>
            </a:r>
          </a:p>
          <a:p xmlns:a="http://schemas.openxmlformats.org/drawingml/2006/main">
            <a:pPr algn="ctr">
              <a:lnSpc>
                <a:spcPct val="110000"/>
              </a:lnSpc>
              <a:buNone/>
              <a:defRPr sz="1350" b="0">
                <a:solidFill>
                  <a:srgbClr val="5E7185"/>
                </a:solidFill>
                <a:latin typeface="Aptos"/>
                <a:ea typeface="Aptos"/>
                <a:cs typeface="Aptos"/>
              </a:defRPr>
            </a:pPr>
            <a:r>
              <a:rPr sz="1350" b="0">
                <a:solidFill>
                  <a:srgbClr val="5E7185"/>
                </a:solidFill>
                <a:latin typeface="Aptos"/>
                <a:ea typeface="Aptos"/>
                <a:cs typeface="Aptos"/>
              </a:rPr>
              <a:t>versus SN-38 10 mg/kg</a:t>
            </a:r>
          </a:p>
        </p:txBody>
      </p:sp>
      <p:sp>
        <p:nvSpPr>
          <p:cNvPr id="7" name="pancreatic-pillar-1">
            <a:extLst xmlns:a="http://schemas.openxmlformats.org/drawingml/2006/main">
              <a:ext uri="{FF2B5EF4-FFF2-40B4-BE49-F238E27FC236}">
                <a16:creationId xmlns:a16="http://schemas.microsoft.com/office/drawing/2014/main" id="{A9DBE3B7-9248-4599-A9E3-1E54BAF3517E}"/>
              </a:ext>
            </a:extLst>
          </p:cNvPr>
          <p:cNvSpPr>
            <a:spLocks xmlns:a="http://schemas.openxmlformats.org/drawingml/2006/main" noGrp="1"/>
          </p:cNvSpPr>
          <p:nvPr/>
        </p:nvSpPr>
        <p:spPr>
          <a:xfrm xmlns:a="http://schemas.openxmlformats.org/drawingml/2006/main">
            <a:off x="4400550" y="3000375"/>
            <a:ext cx="3238500" cy="1657350"/>
          </a:xfrm>
          <a:prstGeom xmlns:a="http://schemas.openxmlformats.org/drawingml/2006/main" prst="roundRect">
            <a:avLst>
              <a:gd name="adj" fmla="val 10345"/>
            </a:avLst>
          </a:prstGeom>
          <a:solidFill xmlns:a="http://schemas.openxmlformats.org/drawingml/2006/main">
            <a:srgbClr val="FFFFFF"/>
          </a:solidFill>
          <a:ln xmlns:a="http://schemas.openxmlformats.org/drawingml/2006/main" w="9525">
            <a:solidFill>
              <a:srgbClr val="D5E0EA"/>
            </a:solidFill>
            <a:prstDash val="solid"/>
          </a:ln>
        </p:spPr>
        <p:txBody>
          <a:bodyPr xmlns:a="http://schemas.openxmlformats.org/drawingml/2006/main"/>
          <a:lstStyle xmlns:a="http://schemas.openxmlformats.org/drawingml/2006/main"/>
          <a:p xmlns:a="http://schemas.openxmlformats.org/drawingml/2006/main">
            <a:endParaRPr/>
          </a:p>
        </p:txBody>
      </p:sp>
      <p:sp>
        <p:nvSpPr>
          <p:cNvPr id="8" name="pancreatic-pillar-bar-1">
            <a:extLst xmlns:a="http://schemas.openxmlformats.org/drawingml/2006/main">
              <a:ext uri="{FF2B5EF4-FFF2-40B4-BE49-F238E27FC236}">
                <a16:creationId xmlns:a16="http://schemas.microsoft.com/office/drawing/2014/main" id="{D6AFBF06-5713-4722-A527-9D8E549B2E50}"/>
              </a:ext>
            </a:extLst>
          </p:cNvPr>
          <p:cNvSpPr>
            <a:spLocks xmlns:a="http://schemas.openxmlformats.org/drawingml/2006/main" noGrp="1"/>
          </p:cNvSpPr>
          <p:nvPr/>
        </p:nvSpPr>
        <p:spPr>
          <a:xfrm xmlns:a="http://schemas.openxmlformats.org/drawingml/2006/main">
            <a:off x="4400550" y="3000375"/>
            <a:ext cx="3238500" cy="95250"/>
          </a:xfrm>
          <a:prstGeom xmlns:a="http://schemas.openxmlformats.org/drawingml/2006/main" prst="roundRect">
            <a:avLst>
              <a:gd name="adj" fmla="val 50000"/>
            </a:avLst>
          </a:prstGeom>
          <a:solidFill xmlns:a="http://schemas.openxmlformats.org/drawingml/2006/main">
            <a:srgbClr val="20B5B2"/>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9" name="pancreatic-pillar-head-1">
            <a:extLst xmlns:a="http://schemas.openxmlformats.org/drawingml/2006/main">
              <a:ext uri="{FF2B5EF4-FFF2-40B4-BE49-F238E27FC236}">
                <a16:creationId xmlns:a16="http://schemas.microsoft.com/office/drawing/2014/main" id="{7360C35E-E0DF-470F-A0EB-C377D812E340}"/>
              </a:ext>
            </a:extLst>
          </p:cNvPr>
          <p:cNvSpPr>
            <a:spLocks xmlns:a="http://schemas.openxmlformats.org/drawingml/2006/main" noGrp="1"/>
          </p:cNvSpPr>
          <p:nvPr/>
        </p:nvSpPr>
        <p:spPr>
          <a:xfrm xmlns:a="http://schemas.openxmlformats.org/drawingml/2006/main">
            <a:off x="4629150" y="3286125"/>
            <a:ext cx="27813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725" b="1">
                <a:solidFill>
                  <a:srgbClr val="061A2E"/>
                </a:solidFill>
                <a:latin typeface="Aptos"/>
                <a:ea typeface="Aptos"/>
                <a:cs typeface="Aptos"/>
              </a:defRPr>
            </a:pPr>
            <a:r>
              <a:rPr sz="1725" b="1">
                <a:solidFill>
                  <a:srgbClr val="061A2E"/>
                </a:solidFill>
                <a:latin typeface="Aptos"/>
                <a:ea typeface="Aptos"/>
                <a:cs typeface="Aptos"/>
              </a:rPr>
              <a:t>84% lower growth</a:t>
            </a:r>
          </a:p>
        </p:txBody>
      </p:sp>
      <p:sp>
        <p:nvSpPr>
          <p:cNvPr id="10" name="pancreatic-pillar-body-1">
            <a:extLst xmlns:a="http://schemas.openxmlformats.org/drawingml/2006/main">
              <a:ext uri="{FF2B5EF4-FFF2-40B4-BE49-F238E27FC236}">
                <a16:creationId xmlns:a16="http://schemas.microsoft.com/office/drawing/2014/main" id="{ABF9D25A-D0C2-4C57-B9F0-E31721129974}"/>
              </a:ext>
            </a:extLst>
          </p:cNvPr>
          <p:cNvSpPr>
            <a:spLocks xmlns:a="http://schemas.openxmlformats.org/drawingml/2006/main" noGrp="1"/>
          </p:cNvSpPr>
          <p:nvPr/>
        </p:nvSpPr>
        <p:spPr>
          <a:xfrm xmlns:a="http://schemas.openxmlformats.org/drawingml/2006/main">
            <a:off x="4638675" y="3857625"/>
            <a:ext cx="27622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10000"/>
              </a:lnSpc>
              <a:buNone/>
              <a:defRPr sz="1350" b="0">
                <a:solidFill>
                  <a:srgbClr val="5E7185"/>
                </a:solidFill>
                <a:latin typeface="Aptos"/>
                <a:ea typeface="Aptos"/>
                <a:cs typeface="Aptos"/>
              </a:defRPr>
            </a:pPr>
            <a:r>
              <a:rPr sz="1350" b="0">
                <a:solidFill>
                  <a:srgbClr val="5E7185"/>
                </a:solidFill>
                <a:latin typeface="Aptos"/>
                <a:ea typeface="Aptos"/>
                <a:cs typeface="Aptos"/>
              </a:rPr>
              <a:t>NSS-01 10 mg/kg</a:t>
            </a:r>
          </a:p>
          <a:p xmlns:a="http://schemas.openxmlformats.org/drawingml/2006/main">
            <a:pPr algn="ctr">
              <a:lnSpc>
                <a:spcPct val="110000"/>
              </a:lnSpc>
              <a:buNone/>
              <a:defRPr sz="1350" b="0">
                <a:solidFill>
                  <a:srgbClr val="5E7185"/>
                </a:solidFill>
                <a:latin typeface="Aptos"/>
                <a:ea typeface="Aptos"/>
                <a:cs typeface="Aptos"/>
              </a:defRPr>
            </a:pPr>
            <a:r>
              <a:rPr sz="1350" b="0">
                <a:solidFill>
                  <a:srgbClr val="5E7185"/>
                </a:solidFill>
                <a:latin typeface="Aptos"/>
                <a:ea typeface="Aptos"/>
                <a:cs typeface="Aptos"/>
              </a:rPr>
              <a:t>versus topotecan 10 mg/kg</a:t>
            </a:r>
          </a:p>
        </p:txBody>
      </p:sp>
      <p:sp>
        <p:nvSpPr>
          <p:cNvPr id="11" name="pancreatic-pillar-2">
            <a:extLst xmlns:a="http://schemas.openxmlformats.org/drawingml/2006/main">
              <a:ext uri="{FF2B5EF4-FFF2-40B4-BE49-F238E27FC236}">
                <a16:creationId xmlns:a16="http://schemas.microsoft.com/office/drawing/2014/main" id="{D233F98A-EA73-40BD-9B5B-1B1718CCB378}"/>
              </a:ext>
            </a:extLst>
          </p:cNvPr>
          <p:cNvSpPr>
            <a:spLocks xmlns:a="http://schemas.openxmlformats.org/drawingml/2006/main" noGrp="1"/>
          </p:cNvSpPr>
          <p:nvPr/>
        </p:nvSpPr>
        <p:spPr>
          <a:xfrm xmlns:a="http://schemas.openxmlformats.org/drawingml/2006/main">
            <a:off x="8115300" y="3000375"/>
            <a:ext cx="3238500" cy="1657350"/>
          </a:xfrm>
          <a:prstGeom xmlns:a="http://schemas.openxmlformats.org/drawingml/2006/main" prst="roundRect">
            <a:avLst>
              <a:gd name="adj" fmla="val 10345"/>
            </a:avLst>
          </a:prstGeom>
          <a:solidFill xmlns:a="http://schemas.openxmlformats.org/drawingml/2006/main">
            <a:srgbClr val="FFFFFF"/>
          </a:solidFill>
          <a:ln xmlns:a="http://schemas.openxmlformats.org/drawingml/2006/main" w="9525">
            <a:solidFill>
              <a:srgbClr val="D5E0EA"/>
            </a:solidFill>
            <a:prstDash val="solid"/>
          </a:ln>
        </p:spPr>
        <p:txBody>
          <a:bodyPr xmlns:a="http://schemas.openxmlformats.org/drawingml/2006/main"/>
          <a:lstStyle xmlns:a="http://schemas.openxmlformats.org/drawingml/2006/main"/>
          <a:p xmlns:a="http://schemas.openxmlformats.org/drawingml/2006/main">
            <a:endParaRPr/>
          </a:p>
        </p:txBody>
      </p:sp>
      <p:sp>
        <p:nvSpPr>
          <p:cNvPr id="12" name="pancreatic-pillar-bar-2">
            <a:extLst xmlns:a="http://schemas.openxmlformats.org/drawingml/2006/main">
              <a:ext uri="{FF2B5EF4-FFF2-40B4-BE49-F238E27FC236}">
                <a16:creationId xmlns:a16="http://schemas.microsoft.com/office/drawing/2014/main" id="{84752C46-DE5D-4A1D-A9EE-CB253D3DC0A8}"/>
              </a:ext>
            </a:extLst>
          </p:cNvPr>
          <p:cNvSpPr>
            <a:spLocks xmlns:a="http://schemas.openxmlformats.org/drawingml/2006/main" noGrp="1"/>
          </p:cNvSpPr>
          <p:nvPr/>
        </p:nvSpPr>
        <p:spPr>
          <a:xfrm xmlns:a="http://schemas.openxmlformats.org/drawingml/2006/main">
            <a:off x="8115300" y="3000375"/>
            <a:ext cx="3238500" cy="95250"/>
          </a:xfrm>
          <a:prstGeom xmlns:a="http://schemas.openxmlformats.org/drawingml/2006/main" prst="roundRect">
            <a:avLst>
              <a:gd name="adj" fmla="val 50000"/>
            </a:avLst>
          </a:prstGeom>
          <a:solidFill xmlns:a="http://schemas.openxmlformats.org/drawingml/2006/main">
            <a:srgbClr val="20B5B2"/>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13" name="pancreatic-pillar-head-2">
            <a:extLst xmlns:a="http://schemas.openxmlformats.org/drawingml/2006/main">
              <a:ext uri="{FF2B5EF4-FFF2-40B4-BE49-F238E27FC236}">
                <a16:creationId xmlns:a16="http://schemas.microsoft.com/office/drawing/2014/main" id="{04DB4CCD-9524-4C87-810F-56F38F36204C}"/>
              </a:ext>
            </a:extLst>
          </p:cNvPr>
          <p:cNvSpPr>
            <a:spLocks xmlns:a="http://schemas.openxmlformats.org/drawingml/2006/main" noGrp="1"/>
          </p:cNvSpPr>
          <p:nvPr/>
        </p:nvSpPr>
        <p:spPr>
          <a:xfrm xmlns:a="http://schemas.openxmlformats.org/drawingml/2006/main">
            <a:off x="8343900" y="3286125"/>
            <a:ext cx="27813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1725" b="1">
                <a:solidFill>
                  <a:srgbClr val="061A2E"/>
                </a:solidFill>
                <a:latin typeface="Aptos"/>
                <a:ea typeface="Aptos"/>
                <a:cs typeface="Aptos"/>
              </a:defRPr>
            </a:pPr>
            <a:r>
              <a:rPr sz="1725" b="1">
                <a:solidFill>
                  <a:srgbClr val="061A2E"/>
                </a:solidFill>
                <a:latin typeface="Aptos"/>
                <a:ea typeface="Aptos"/>
                <a:cs typeface="Aptos"/>
              </a:rPr>
              <a:t>83% lower growth</a:t>
            </a:r>
          </a:p>
        </p:txBody>
      </p:sp>
      <p:sp>
        <p:nvSpPr>
          <p:cNvPr id="14" name="pancreatic-pillar-body-2">
            <a:extLst xmlns:a="http://schemas.openxmlformats.org/drawingml/2006/main">
              <a:ext uri="{FF2B5EF4-FFF2-40B4-BE49-F238E27FC236}">
                <a16:creationId xmlns:a16="http://schemas.microsoft.com/office/drawing/2014/main" id="{C8B3E6BD-855F-4CA1-94AC-D793299D80A1}"/>
              </a:ext>
            </a:extLst>
          </p:cNvPr>
          <p:cNvSpPr>
            <a:spLocks xmlns:a="http://schemas.openxmlformats.org/drawingml/2006/main" noGrp="1"/>
          </p:cNvSpPr>
          <p:nvPr/>
        </p:nvSpPr>
        <p:spPr>
          <a:xfrm xmlns:a="http://schemas.openxmlformats.org/drawingml/2006/main">
            <a:off x="8353425" y="3857625"/>
            <a:ext cx="27622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10000"/>
              </a:lnSpc>
              <a:buNone/>
              <a:defRPr sz="1350" b="0">
                <a:solidFill>
                  <a:srgbClr val="5E7185"/>
                </a:solidFill>
                <a:latin typeface="Aptos"/>
                <a:ea typeface="Aptos"/>
                <a:cs typeface="Aptos"/>
              </a:defRPr>
            </a:pPr>
            <a:r>
              <a:rPr sz="1350" b="0">
                <a:solidFill>
                  <a:srgbClr val="5E7185"/>
                </a:solidFill>
                <a:latin typeface="Aptos"/>
                <a:ea typeface="Aptos"/>
                <a:cs typeface="Aptos"/>
              </a:rPr>
              <a:t>NSS-01 10 mg/kg</a:t>
            </a:r>
          </a:p>
          <a:p xmlns:a="http://schemas.openxmlformats.org/drawingml/2006/main">
            <a:pPr algn="ctr">
              <a:lnSpc>
                <a:spcPct val="110000"/>
              </a:lnSpc>
              <a:buNone/>
              <a:defRPr sz="1350" b="0">
                <a:solidFill>
                  <a:srgbClr val="5E7185"/>
                </a:solidFill>
                <a:latin typeface="Aptos"/>
                <a:ea typeface="Aptos"/>
                <a:cs typeface="Aptos"/>
              </a:defRPr>
            </a:pPr>
            <a:r>
              <a:rPr sz="1350" b="0">
                <a:solidFill>
                  <a:srgbClr val="5E7185"/>
                </a:solidFill>
                <a:latin typeface="Aptos"/>
                <a:ea typeface="Aptos"/>
                <a:cs typeface="Aptos"/>
              </a:rPr>
              <a:t>versus irinotecan 20 mg/kg</a:t>
            </a:r>
          </a:p>
        </p:txBody>
      </p:sp>
      <p:sp>
        <p:nvSpPr>
          <p:cNvPr id="15" name="pancreatic-implication">
            <a:extLst xmlns:a="http://schemas.openxmlformats.org/drawingml/2006/main">
              <a:ext uri="{FF2B5EF4-FFF2-40B4-BE49-F238E27FC236}">
                <a16:creationId xmlns:a16="http://schemas.microsoft.com/office/drawing/2014/main" id="{630C55CF-80A5-4965-811A-88D8D2D50CF4}"/>
              </a:ext>
            </a:extLst>
          </p:cNvPr>
          <p:cNvSpPr>
            <a:spLocks xmlns:a="http://schemas.openxmlformats.org/drawingml/2006/main" noGrp="1"/>
          </p:cNvSpPr>
          <p:nvPr/>
        </p:nvSpPr>
        <p:spPr>
          <a:xfrm xmlns:a="http://schemas.openxmlformats.org/drawingml/2006/main">
            <a:off x="685800" y="5000625"/>
            <a:ext cx="10820400" cy="590550"/>
          </a:xfrm>
          <a:prstGeom xmlns:a="http://schemas.openxmlformats.org/drawingml/2006/main" prst="roundRect">
            <a:avLst>
              <a:gd name="adj" fmla="val 25806"/>
            </a:avLst>
          </a:prstGeom>
          <a:solidFill xmlns:a="http://schemas.openxmlformats.org/drawingml/2006/main">
            <a:srgbClr val="F7F3EA"/>
          </a:solidFill>
          <a:ln xmlns:a="http://schemas.openxmlformats.org/drawingml/2006/main" w="9525">
            <a:solidFill>
              <a:srgbClr val="D7A23E"/>
            </a:solidFill>
            <a:prstDash val="solid"/>
          </a:ln>
        </p:spPr>
        <p:txBody>
          <a:bodyPr xmlns:a="http://schemas.openxmlformats.org/drawingml/2006/main"/>
          <a:lstStyle xmlns:a="http://schemas.openxmlformats.org/drawingml/2006/main"/>
          <a:p xmlns:a="http://schemas.openxmlformats.org/drawingml/2006/main">
            <a:endParaRPr/>
          </a:p>
        </p:txBody>
      </p:sp>
      <p:sp>
        <p:nvSpPr>
          <p:cNvPr id="16" name="pancreatic-implication-t">
            <a:extLst xmlns:a="http://schemas.openxmlformats.org/drawingml/2006/main">
              <a:ext uri="{FF2B5EF4-FFF2-40B4-BE49-F238E27FC236}">
                <a16:creationId xmlns:a16="http://schemas.microsoft.com/office/drawing/2014/main" id="{268E799B-E1E1-4EE5-AD11-329F0F861AAE}"/>
              </a:ext>
            </a:extLst>
          </p:cNvPr>
          <p:cNvSpPr>
            <a:spLocks xmlns:a="http://schemas.openxmlformats.org/drawingml/2006/main" noGrp="1"/>
          </p:cNvSpPr>
          <p:nvPr/>
        </p:nvSpPr>
        <p:spPr>
          <a:xfrm xmlns:a="http://schemas.openxmlformats.org/drawingml/2006/main">
            <a:off x="952500" y="5153025"/>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105000"/>
              </a:lnSpc>
              <a:buNone/>
              <a:defRPr sz="1050" b="1">
                <a:solidFill>
                  <a:srgbClr val="061A2E"/>
                </a:solidFill>
                <a:latin typeface="Aptos"/>
                <a:ea typeface="Aptos"/>
                <a:cs typeface="Aptos"/>
              </a:defRPr>
            </a:pPr>
            <a:r>
              <a:rPr sz="1050" b="1">
                <a:solidFill>
                  <a:srgbClr val="061A2E"/>
                </a:solidFill>
                <a:latin typeface="Aptos"/>
                <a:ea typeface="Aptos"/>
                <a:cs typeface="Aptos"/>
              </a:rPr>
              <a:t>Experiment 6 used HSA-expressing Rag-negative C57BL/6 mice. Treatments were divided between subcutaneous and intraperitoneal administration.</a:t>
            </a:r>
          </a:p>
        </p:txBody>
      </p:sp>
      <p:sp>
        <p:nvSpPr>
          <p:cNvPr id="17" name="pancreatic-caution">
            <a:extLst xmlns:a="http://schemas.openxmlformats.org/drawingml/2006/main">
              <a:ext uri="{FF2B5EF4-FFF2-40B4-BE49-F238E27FC236}">
                <a16:creationId xmlns:a16="http://schemas.microsoft.com/office/drawing/2014/main" id="{CEE895F4-D9E8-4627-BD3B-6BD3365F950D}"/>
              </a:ext>
            </a:extLst>
          </p:cNvPr>
          <p:cNvSpPr>
            <a:spLocks xmlns:a="http://schemas.openxmlformats.org/drawingml/2006/main" noGrp="1"/>
          </p:cNvSpPr>
          <p:nvPr/>
        </p:nvSpPr>
        <p:spPr>
          <a:xfrm xmlns:a="http://schemas.openxmlformats.org/drawingml/2006/main">
            <a:off x="1000125" y="5772150"/>
            <a:ext cx="10191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675" b="0">
                <a:solidFill>
                  <a:srgbClr val="5E7185"/>
                </a:solidFill>
                <a:latin typeface="Aptos"/>
                <a:ea typeface="Aptos"/>
                <a:cs typeface="Aptos"/>
              </a:defRPr>
            </a:pPr>
            <a:r>
              <a:rPr sz="675" b="0">
                <a:solidFill>
                  <a:srgbClr val="5E7185"/>
                </a:solidFill>
                <a:latin typeface="Aptos"/>
                <a:ea typeface="Aptos"/>
                <a:cs typeface="Aptos"/>
              </a:rPr>
              <a:t>Relative reductions compare final tumor growth from baseline. Company-reported study. Full protocol, calculations and raw data are available for diligence.</a:t>
            </a:r>
            <a:endParaRPr sz="900" b="0">
              <a:solidFill>
                <a:srgbClr val="5E7185"/>
              </a:solidFill>
              <a:latin typeface="Aptos"/>
              <a:ea typeface="Aptos"/>
              <a:cs typeface="Aptos"/>
            </a:endParaRPr>
          </a:p>
        </p:txBody>
      </p:sp>
      <p:sp>
        <p:nvSpPr>
          <p:cNvPr id="19" name="footer-line-6">
            <a:extLst xmlns:a="http://schemas.openxmlformats.org/drawingml/2006/main">
              <a:ext uri="{FF2B5EF4-FFF2-40B4-BE49-F238E27FC236}">
                <a16:creationId xmlns:a16="http://schemas.microsoft.com/office/drawing/2014/main" id="{CFC9BD6B-4356-4A37-8B95-FB93229B573E}"/>
              </a:ext>
            </a:extLst>
          </p:cNvPr>
          <p:cNvSpPr>
            <a:spLocks xmlns:a="http://schemas.openxmlformats.org/drawingml/2006/main" noGrp="1"/>
          </p:cNvSpPr>
          <p:nvPr/>
        </p:nvSpPr>
        <p:spPr>
          <a:xfrm xmlns:a="http://schemas.openxmlformats.org/drawingml/2006/main">
            <a:off x="590550" y="6419850"/>
            <a:ext cx="11010900" cy="9525"/>
          </a:xfrm>
          <a:prstGeom xmlns:a="http://schemas.openxmlformats.org/drawingml/2006/main" prst="line">
            <a:avLst/>
          </a:prstGeom>
          <a:noFill xmlns:a="http://schemas.openxmlformats.org/drawingml/2006/main"/>
          <a:ln xmlns:a="http://schemas.openxmlformats.org/drawingml/2006/main" w="9525">
            <a:solidFill>
              <a:srgbClr val="D5E0EA"/>
            </a:solidFill>
            <a:prstDash val="solid"/>
          </a:ln>
        </p:spPr>
        <p:txBody>
          <a:bodyPr xmlns:a="http://schemas.openxmlformats.org/drawingml/2006/main"/>
          <a:lstStyle xmlns:a="http://schemas.openxmlformats.org/drawingml/2006/main"/>
          <a:p xmlns:a="http://schemas.openxmlformats.org/drawingml/2006/main">
            <a:endParaRPr/>
          </a:p>
        </p:txBody>
      </p:sp>
      <p:sp>
        <p:nvSpPr>
          <p:cNvPr id="20" name="footer-note-6">
            <a:extLst xmlns:a="http://schemas.openxmlformats.org/drawingml/2006/main">
              <a:ext uri="{FF2B5EF4-FFF2-40B4-BE49-F238E27FC236}">
                <a16:creationId xmlns:a16="http://schemas.microsoft.com/office/drawing/2014/main" id="{B6F96733-3C43-413E-9603-72C645C7D988}"/>
              </a:ext>
            </a:extLst>
          </p:cNvPr>
          <p:cNvSpPr>
            <a:spLocks xmlns:a="http://schemas.openxmlformats.org/drawingml/2006/main" noGrp="1"/>
          </p:cNvSpPr>
          <p:nvPr/>
        </p:nvSpPr>
        <p:spPr>
          <a:xfrm xmlns:a="http://schemas.openxmlformats.org/drawingml/2006/main">
            <a:off x="590550" y="6496050"/>
            <a:ext cx="476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5000"/>
              </a:lnSpc>
              <a:buNone/>
              <a:defRPr sz="825" b="1">
                <a:solidFill>
                  <a:srgbClr val="5E7185"/>
                </a:solidFill>
                <a:latin typeface="Aptos"/>
                <a:ea typeface="Aptos"/>
                <a:cs typeface="Aptos"/>
              </a:defRPr>
            </a:pPr>
            <a:r>
              <a:rPr sz="825" b="1">
                <a:solidFill>
                  <a:srgbClr val="5E7185"/>
                </a:solidFill>
                <a:latin typeface="Aptos"/>
                <a:ea typeface="Aptos"/>
                <a:cs typeface="Aptos"/>
              </a:rPr>
              <a:t>NON-CONFIDENTIAL OVERVIEW</a:t>
            </a:r>
          </a:p>
        </p:txBody>
      </p:sp>
      <p:sp>
        <p:nvSpPr>
          <p:cNvPr id="21" name="footer-page-6">
            <a:extLst xmlns:a="http://schemas.openxmlformats.org/drawingml/2006/main">
              <a:ext uri="{FF2B5EF4-FFF2-40B4-BE49-F238E27FC236}">
                <a16:creationId xmlns:a16="http://schemas.microsoft.com/office/drawing/2014/main" id="{DF6187AF-9B99-4533-A97F-B09E85FE2C49}"/>
              </a:ext>
            </a:extLst>
          </p:cNvPr>
          <p:cNvSpPr>
            <a:spLocks xmlns:a="http://schemas.openxmlformats.org/drawingml/2006/main" noGrp="1"/>
          </p:cNvSpPr>
          <p:nvPr/>
        </p:nvSpPr>
        <p:spPr>
          <a:xfrm xmlns:a="http://schemas.openxmlformats.org/drawingml/2006/main">
            <a:off x="11068050" y="6496050"/>
            <a:ext cx="533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r">
              <a:lnSpc>
                <a:spcPct val="105000"/>
              </a:lnSpc>
              <a:buNone/>
              <a:defRPr sz="825" b="1">
                <a:solidFill>
                  <a:srgbClr val="5E7185"/>
                </a:solidFill>
                <a:latin typeface="Aptos"/>
                <a:ea typeface="Aptos"/>
                <a:cs typeface="Aptos"/>
              </a:defRPr>
            </a:pPr>
            <a:r>
              <a:rPr sz="825" b="1">
                <a:solidFill>
                  <a:srgbClr val="5E7185"/>
                </a:solidFill>
                <a:latin typeface="Aptos"/>
                <a:ea typeface="Aptos"/>
                <a:cs typeface="Aptos"/>
              </a:rPr>
              <a:t>06</a:t>
            </a:r>
          </a:p>
        </p:txBody>
      </p:sp>
      <p:pic>
        <p:nvPicPr>
          <p:cNvPr id="44" name="Picture 43"/>
          <p:cNvPicPr>
            <a:picLocks xmlns:a="http://schemas.openxmlformats.org/drawingml/2006/main" noChangeAspect="1"/>
          </p:cNvPicPr>
          <p:nvPr/>
        </p:nvPicPr>
        <p:blipFill>
          <a:blip xmlns:r="http://schemas.openxmlformats.org/officeDocument/2006/relationships" xmlns:a="http://schemas.openxmlformats.org/drawingml/2006/main" r:embed="Reec85c28377e4099"/>
          <a:stretch xmlns:a="http://schemas.openxmlformats.org/drawingml/2006/main"/>
        </p:blipFill>
        <p:spPr>
          <a:xfrm xmlns:a="http://schemas.openxmlformats.org/drawingml/2006/main">
            <a:off x="9669066" y="6419850"/>
            <a:ext cx="950119" cy="361950"/>
          </a:xfrm>
          <a:prstGeom xmlns:a="http://schemas.openxmlformats.org/drawingml/2006/main" prst="rect">
            <a:avLst/>
          </a:prstGeom>
        </p:spPr>
      </p:pic>
    </p:spTree>
    <p:extLst>
      <p:ext uri="{BB962C8B-B14F-4D97-AF65-F5344CB8AC3E}">
        <p14:creationId xmlns:p14="http://schemas.microsoft.com/office/powerpoint/2010/main" val="1879797808"/>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footer-note-impact-11">
            <a:extLst xmlns:a="http://schemas.openxmlformats.org/drawingml/2006/main">
              <a:ext uri="{FF2B5EF4-FFF2-40B4-BE49-F238E27FC236}">
                <a16:creationId xmlns:a16="http://schemas.microsoft.com/office/drawing/2014/main" id="{DB8E8203-232A-415C-ADF6-01FB0C7A8C6D}"/>
              </a:ext>
            </a:extLst>
          </p:cNvPr>
          <p:cNvSpPr>
            <a:spLocks xmlns:a="http://schemas.openxmlformats.org/drawingml/2006/main" noGrp="1"/>
          </p:cNvSpPr>
          <p:nvPr/>
        </p:nvSpPr>
        <p:spPr>
          <a:xfrm xmlns:a="http://schemas.openxmlformats.org/drawingml/2006/main">
            <a:off x="609600" y="6486525"/>
            <a:ext cx="2476500" cy="133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p xmlns:a="http://schemas.openxmlformats.org/drawingml/2006/main">
            <a:pPr>
              <a:buNone/>
              <a:defRPr sz="600">
                <a:solidFill>
                  <a:srgbClr val="5E7185"/>
                </a:solidFill>
              </a:defRPr>
            </a:pPr>
            <a:r>
              <a:rPr sz="600">
                <a:solidFill>
                  <a:srgbClr val="5E7185"/>
                </a:solidFill>
              </a:rPr>
              <a:t>NON-CONFIDENTIAL OVERVIEW</a:t>
            </a:r>
          </a:p>
        </p:txBody>
      </p:sp>
      <p:sp>
        <p:nvSpPr>
          <p:cNvPr id="2" name="footer-page-impact-11">
            <a:extLst xmlns:a="http://schemas.openxmlformats.org/drawingml/2006/main">
              <a:ext uri="{FF2B5EF4-FFF2-40B4-BE49-F238E27FC236}">
                <a16:creationId xmlns:a16="http://schemas.microsoft.com/office/drawing/2014/main" id="{14A758FD-2ADF-432C-85DC-E1E86CC48F65}"/>
              </a:ext>
            </a:extLst>
          </p:cNvPr>
          <p:cNvSpPr>
            <a:spLocks xmlns:a="http://schemas.openxmlformats.org/drawingml/2006/main" noGrp="1"/>
          </p:cNvSpPr>
          <p:nvPr/>
        </p:nvSpPr>
        <p:spPr>
          <a:xfrm xmlns:a="http://schemas.openxmlformats.org/drawingml/2006/main">
            <a:off x="11239500" y="6486525"/>
            <a:ext cx="304800" cy="133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p xmlns:a="http://schemas.openxmlformats.org/drawingml/2006/main">
            <a:pPr algn="r">
              <a:buNone/>
              <a:defRPr sz="600">
                <a:solidFill>
                  <a:srgbClr val="5E7185"/>
                </a:solidFill>
              </a:defRPr>
            </a:pPr>
            <a:r>
              <a:rPr sz="600">
                <a:solidFill>
                  <a:srgbClr val="5E7185"/>
                </a:solidFill>
              </a:rPr>
              <a:t>07</a:t>
            </a:r>
          </a:p>
        </p:txBody>
      </p:sp>
      <p:sp>
        <p:nvSpPr>
          <p:cNvPr id="3" name="impact-kicker">
            <a:extLst xmlns:a="http://schemas.openxmlformats.org/drawingml/2006/main">
              <a:ext uri="{FF2B5EF4-FFF2-40B4-BE49-F238E27FC236}">
                <a16:creationId xmlns:a16="http://schemas.microsoft.com/office/drawing/2014/main" id="{495AF697-5798-432F-A77E-DEF6688A2110}"/>
              </a:ext>
            </a:extLst>
          </p:cNvPr>
          <p:cNvSpPr>
            <a:spLocks xmlns:a="http://schemas.openxmlformats.org/drawingml/2006/main" noGrp="1"/>
          </p:cNvSpPr>
          <p:nvPr/>
        </p:nvSpPr>
        <p:spPr>
          <a:xfrm xmlns:a="http://schemas.openxmlformats.org/drawingml/2006/main">
            <a:off x="685800" y="819150"/>
            <a:ext cx="6667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p xmlns:a="http://schemas.openxmlformats.org/drawingml/2006/main">
            <a:pPr>
              <a:buNone/>
              <a:defRPr sz="1125" b="1">
                <a:solidFill>
                  <a:srgbClr val="D7A23E"/>
                </a:solidFill>
              </a:defRPr>
            </a:pPr>
            <a:r>
              <a:rPr sz="1125" b="1">
                <a:solidFill>
                  <a:srgbClr val="D7A23E"/>
                </a:solidFill>
              </a:rPr>
              <a:t>FIVE MATCHED IN VIVO COMPARISONS</a:t>
            </a:r>
          </a:p>
        </p:txBody>
      </p:sp>
      <p:sp>
        <p:nvSpPr>
          <p:cNvPr id="4" name="impact-title">
            <a:extLst xmlns:a="http://schemas.openxmlformats.org/drawingml/2006/main">
              <a:ext uri="{FF2B5EF4-FFF2-40B4-BE49-F238E27FC236}">
                <a16:creationId xmlns:a16="http://schemas.microsoft.com/office/drawing/2014/main" id="{4445B517-305D-40C4-BF7F-3B9ECDF375E6}"/>
              </a:ext>
            </a:extLst>
          </p:cNvPr>
          <p:cNvSpPr>
            <a:spLocks xmlns:a="http://schemas.openxmlformats.org/drawingml/2006/main" noGrp="1"/>
          </p:cNvSpPr>
          <p:nvPr/>
        </p:nvSpPr>
        <p:spPr>
          <a:xfrm xmlns:a="http://schemas.openxmlformats.org/drawingml/2006/main">
            <a:off x="685800" y="1066800"/>
            <a:ext cx="106680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p xmlns:a="http://schemas.openxmlformats.org/drawingml/2006/main">
            <a:pPr>
              <a:buNone/>
              <a:defRPr sz="2400" b="1">
                <a:solidFill>
                  <a:srgbClr val="061A2E"/>
                </a:solidFill>
              </a:defRPr>
            </a:pPr>
            <a:r>
              <a:rPr sz="2400" b="1">
                <a:solidFill>
                  <a:srgbClr val="061A2E"/>
                </a:solidFill>
              </a:rPr>
              <a:t>NSS-01 produced lower mean tumor growth in every experiment</a:t>
            </a:r>
          </a:p>
        </p:txBody>
      </p:sp>
      <p:sp>
        <p:nvSpPr>
          <p:cNvPr id="5" name="impact-subtitle">
            <a:extLst xmlns:a="http://schemas.openxmlformats.org/drawingml/2006/main">
              <a:ext uri="{FF2B5EF4-FFF2-40B4-BE49-F238E27FC236}">
                <a16:creationId xmlns:a16="http://schemas.microsoft.com/office/drawing/2014/main" id="{A462602D-0B50-463D-8D7C-F8793F4BB5D6}"/>
              </a:ext>
            </a:extLst>
          </p:cNvPr>
          <p:cNvSpPr>
            <a:spLocks xmlns:a="http://schemas.openxmlformats.org/drawingml/2006/main" noGrp="1"/>
          </p:cNvSpPr>
          <p:nvPr/>
        </p:nvSpPr>
        <p:spPr>
          <a:xfrm xmlns:a="http://schemas.openxmlformats.org/drawingml/2006/main">
            <a:off x="685800" y="1809750"/>
            <a:ext cx="10668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p xmlns:a="http://schemas.openxmlformats.org/drawingml/2006/main">
            <a:pPr>
              <a:buNone/>
              <a:defRPr sz="1200">
                <a:solidFill>
                  <a:srgbClr val="5E7185"/>
                </a:solidFill>
              </a:defRPr>
            </a:pPr>
            <a:r>
              <a:rPr sz="1200">
                <a:solidFill>
                  <a:srgbClr val="5E7185"/>
                </a:solidFill>
              </a:rPr>
              <a:t>Mean tumor growth was 42% to 65% lower than the matched comparator. Median reductions ranged from 30% to 77%.</a:t>
            </a:r>
          </a:p>
        </p:txBody>
      </p:sp>
      <p:sp>
        <p:nvSpPr>
          <p:cNvPr id="6" name="impact-chart-frame">
            <a:extLst xmlns:a="http://schemas.openxmlformats.org/drawingml/2006/main">
              <a:ext uri="{FF2B5EF4-FFF2-40B4-BE49-F238E27FC236}">
                <a16:creationId xmlns:a16="http://schemas.microsoft.com/office/drawing/2014/main" id="{3FD1F056-E9D6-4897-AAE3-368EF15F4A96}"/>
              </a:ext>
            </a:extLst>
          </p:cNvPr>
          <p:cNvSpPr>
            <a:spLocks xmlns:a="http://schemas.openxmlformats.org/drawingml/2006/main" noGrp="1"/>
          </p:cNvSpPr>
          <p:nvPr/>
        </p:nvSpPr>
        <p:spPr>
          <a:xfrm xmlns:a="http://schemas.openxmlformats.org/drawingml/2006/main">
            <a:off x="590550" y="2171700"/>
            <a:ext cx="7858125" cy="3476625"/>
          </a:xfrm>
          <a:prstGeom xmlns:a="http://schemas.openxmlformats.org/drawingml/2006/main" prst="roundRect">
            <a:avLst>
              <a:gd name="adj" fmla="val 3288"/>
            </a:avLst>
          </a:prstGeom>
          <a:solidFill xmlns:a="http://schemas.openxmlformats.org/drawingml/2006/main">
            <a:srgbClr val="F4F8FB"/>
          </a:solidFill>
          <a:ln xmlns:a="http://schemas.openxmlformats.org/drawingml/2006/main" w="9525">
            <a:solidFill>
              <a:srgbClr val="D5E0EA"/>
            </a:solidFill>
            <a:prstDash val="solid"/>
          </a:ln>
        </p:spPr>
        <p:txBody>
          <a:bodyPr xmlns:a="http://schemas.openxmlformats.org/drawingml/2006/main"/>
          <a:lstStyle xmlns:a="http://schemas.openxmlformats.org/drawingml/2006/main"/>
          <a:p xmlns:a="http://schemas.openxmlformats.org/drawingml/2006/main">
            <a:endParaRPr/>
          </a:p>
        </p:txBody>
      </p:sp>
      <p:graphicFrame>
        <p:nvGraphicFramePr>
          <p:cNvPr id="29" name="Chart"/>
          <p:cNvGraphicFramePr/>
          <p:nvPr/>
        </p:nvGraphicFramePr>
        <p:xfrm>
          <a:off xmlns:a="http://schemas.openxmlformats.org/drawingml/2006/main" x="790575" y="2343150"/>
          <a:ext xmlns:a="http://schemas.openxmlformats.org/drawingml/2006/main" cx="7477125" cy="3143250"/>
        </p:xfrm>
        <a:graphic xmlns:a="http://schemas.openxmlformats.org/drawingml/2006/main">
          <a:graphicData uri="http://schemas.openxmlformats.org/drawingml/2006/chart">
            <c:chart xmlns:r="http://schemas.openxmlformats.org/officeDocument/2006/relationships" xmlns:c="http://schemas.openxmlformats.org/drawingml/2006/chart" r:id="R8466f8f37d0049ec"/>
          </a:graphicData>
        </a:graphic>
      </p:graphicFrame>
      <p:sp>
        <p:nvSpPr>
          <p:cNvPr id="8" name="impact-callout-0">
            <a:extLst xmlns:a="http://schemas.openxmlformats.org/drawingml/2006/main">
              <a:ext uri="{FF2B5EF4-FFF2-40B4-BE49-F238E27FC236}">
                <a16:creationId xmlns:a16="http://schemas.microsoft.com/office/drawing/2014/main" id="{0DD34AAE-FA35-4625-969C-47C394A02FF0}"/>
              </a:ext>
            </a:extLst>
          </p:cNvPr>
          <p:cNvSpPr>
            <a:spLocks xmlns:a="http://schemas.openxmlformats.org/drawingml/2006/main" noGrp="1"/>
          </p:cNvSpPr>
          <p:nvPr/>
        </p:nvSpPr>
        <p:spPr>
          <a:xfrm xmlns:a="http://schemas.openxmlformats.org/drawingml/2006/main">
            <a:off x="8763000" y="2209800"/>
            <a:ext cx="2743200" cy="952500"/>
          </a:xfrm>
          <a:prstGeom xmlns:a="http://schemas.openxmlformats.org/drawingml/2006/main" prst="roundRect">
            <a:avLst>
              <a:gd name="adj" fmla="val 8000"/>
            </a:avLst>
          </a:prstGeom>
          <a:solidFill xmlns:a="http://schemas.openxmlformats.org/drawingml/2006/main">
            <a:srgbClr val="FFFFFF"/>
          </a:solidFill>
          <a:ln xmlns:a="http://schemas.openxmlformats.org/drawingml/2006/main" w="9525">
            <a:solidFill>
              <a:srgbClr val="D5E0EA"/>
            </a:solidFill>
            <a:prstDash val="solid"/>
          </a:ln>
        </p:spPr>
        <p:txBody>
          <a:bodyPr xmlns:a="http://schemas.openxmlformats.org/drawingml/2006/main"/>
          <a:lstStyle xmlns:a="http://schemas.openxmlformats.org/drawingml/2006/main"/>
          <a:p xmlns:a="http://schemas.openxmlformats.org/drawingml/2006/main">
            <a:endParaRPr/>
          </a:p>
        </p:txBody>
      </p:sp>
      <p:sp>
        <p:nvSpPr>
          <p:cNvPr id="9" name="impact-callout-number-0">
            <a:extLst xmlns:a="http://schemas.openxmlformats.org/drawingml/2006/main">
              <a:ext uri="{FF2B5EF4-FFF2-40B4-BE49-F238E27FC236}">
                <a16:creationId xmlns:a16="http://schemas.microsoft.com/office/drawing/2014/main" id="{302B651F-A667-43F9-93EE-891BF221908D}"/>
              </a:ext>
            </a:extLst>
          </p:cNvPr>
          <p:cNvSpPr>
            <a:spLocks xmlns:a="http://schemas.openxmlformats.org/drawingml/2006/main" noGrp="1"/>
          </p:cNvSpPr>
          <p:nvPr/>
        </p:nvSpPr>
        <p:spPr>
          <a:xfrm xmlns:a="http://schemas.openxmlformats.org/drawingml/2006/main">
            <a:off x="8991600" y="2314575"/>
            <a:ext cx="2286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p xmlns:a="http://schemas.openxmlformats.org/drawingml/2006/main">
            <a:pPr algn="ctr">
              <a:buNone/>
              <a:defRPr sz="2250" b="1">
                <a:solidFill>
                  <a:srgbClr val="D7A23E"/>
                </a:solidFill>
              </a:defRPr>
            </a:pPr>
            <a:r>
              <a:rPr sz="2250" b="1">
                <a:solidFill>
                  <a:srgbClr val="D7A23E"/>
                </a:solidFill>
              </a:rPr>
              <a:t>5 of 5</a:t>
            </a:r>
          </a:p>
        </p:txBody>
      </p:sp>
      <p:sp>
        <p:nvSpPr>
          <p:cNvPr id="10" name="impact-callout-label-0">
            <a:extLst xmlns:a="http://schemas.openxmlformats.org/drawingml/2006/main">
              <a:ext uri="{FF2B5EF4-FFF2-40B4-BE49-F238E27FC236}">
                <a16:creationId xmlns:a16="http://schemas.microsoft.com/office/drawing/2014/main" id="{A7843DCE-811F-46C6-A893-F0598C33BD74}"/>
              </a:ext>
            </a:extLst>
          </p:cNvPr>
          <p:cNvSpPr>
            <a:spLocks xmlns:a="http://schemas.openxmlformats.org/drawingml/2006/main" noGrp="1"/>
          </p:cNvSpPr>
          <p:nvPr/>
        </p:nvSpPr>
        <p:spPr>
          <a:xfrm xmlns:a="http://schemas.openxmlformats.org/drawingml/2006/main">
            <a:off x="8953500" y="2705100"/>
            <a:ext cx="23622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p xmlns:a="http://schemas.openxmlformats.org/drawingml/2006/main">
            <a:pPr algn="ctr">
              <a:buNone/>
              <a:defRPr sz="900">
                <a:solidFill>
                  <a:srgbClr val="5E7185"/>
                </a:solidFill>
              </a:defRPr>
            </a:pPr>
            <a:r>
              <a:rPr sz="900">
                <a:solidFill>
                  <a:srgbClr val="5E7185"/>
                </a:solidFill>
              </a:rPr>
              <a:t>matched experiments showed lower mean tumor growth</a:t>
            </a:r>
          </a:p>
        </p:txBody>
      </p:sp>
      <p:sp>
        <p:nvSpPr>
          <p:cNvPr id="11" name="impact-callout-1">
            <a:extLst xmlns:a="http://schemas.openxmlformats.org/drawingml/2006/main">
              <a:ext uri="{FF2B5EF4-FFF2-40B4-BE49-F238E27FC236}">
                <a16:creationId xmlns:a16="http://schemas.microsoft.com/office/drawing/2014/main" id="{C9E301A2-29C0-4350-9FE6-2088F926DB83}"/>
              </a:ext>
            </a:extLst>
          </p:cNvPr>
          <p:cNvSpPr>
            <a:spLocks xmlns:a="http://schemas.openxmlformats.org/drawingml/2006/main" noGrp="1"/>
          </p:cNvSpPr>
          <p:nvPr/>
        </p:nvSpPr>
        <p:spPr>
          <a:xfrm xmlns:a="http://schemas.openxmlformats.org/drawingml/2006/main">
            <a:off x="8763000" y="3352800"/>
            <a:ext cx="2743200" cy="952500"/>
          </a:xfrm>
          <a:prstGeom xmlns:a="http://schemas.openxmlformats.org/drawingml/2006/main" prst="roundRect">
            <a:avLst>
              <a:gd name="adj" fmla="val 8000"/>
            </a:avLst>
          </a:prstGeom>
          <a:solidFill xmlns:a="http://schemas.openxmlformats.org/drawingml/2006/main">
            <a:srgbClr val="E8F7F6"/>
          </a:solidFill>
          <a:ln xmlns:a="http://schemas.openxmlformats.org/drawingml/2006/main" w="9525">
            <a:solidFill>
              <a:srgbClr val="20B5B2"/>
            </a:solidFill>
            <a:prstDash val="solid"/>
          </a:ln>
        </p:spPr>
        <p:txBody>
          <a:bodyPr xmlns:a="http://schemas.openxmlformats.org/drawingml/2006/main"/>
          <a:lstStyle xmlns:a="http://schemas.openxmlformats.org/drawingml/2006/main"/>
          <a:p xmlns:a="http://schemas.openxmlformats.org/drawingml/2006/main">
            <a:endParaRPr/>
          </a:p>
        </p:txBody>
      </p:sp>
      <p:sp>
        <p:nvSpPr>
          <p:cNvPr id="12" name="impact-callout-number-1">
            <a:extLst xmlns:a="http://schemas.openxmlformats.org/drawingml/2006/main">
              <a:ext uri="{FF2B5EF4-FFF2-40B4-BE49-F238E27FC236}">
                <a16:creationId xmlns:a16="http://schemas.microsoft.com/office/drawing/2014/main" id="{3B8E87DE-B2AF-46E8-AAB9-1D287CF4D9E1}"/>
              </a:ext>
            </a:extLst>
          </p:cNvPr>
          <p:cNvSpPr>
            <a:spLocks xmlns:a="http://schemas.openxmlformats.org/drawingml/2006/main" noGrp="1"/>
          </p:cNvSpPr>
          <p:nvPr/>
        </p:nvSpPr>
        <p:spPr>
          <a:xfrm xmlns:a="http://schemas.openxmlformats.org/drawingml/2006/main">
            <a:off x="8991600" y="3457575"/>
            <a:ext cx="2286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p xmlns:a="http://schemas.openxmlformats.org/drawingml/2006/main">
            <a:pPr algn="ctr">
              <a:buNone/>
              <a:defRPr sz="2250" b="1">
                <a:solidFill>
                  <a:srgbClr val="20B5B2"/>
                </a:solidFill>
              </a:defRPr>
            </a:pPr>
            <a:r>
              <a:rPr sz="2250" b="1">
                <a:solidFill>
                  <a:srgbClr val="20B5B2"/>
                </a:solidFill>
              </a:rPr>
              <a:t>42–65%</a:t>
            </a:r>
          </a:p>
        </p:txBody>
      </p:sp>
      <p:sp>
        <p:nvSpPr>
          <p:cNvPr id="13" name="impact-callout-label-1">
            <a:extLst xmlns:a="http://schemas.openxmlformats.org/drawingml/2006/main">
              <a:ext uri="{FF2B5EF4-FFF2-40B4-BE49-F238E27FC236}">
                <a16:creationId xmlns:a16="http://schemas.microsoft.com/office/drawing/2014/main" id="{1C0F35CE-0740-4311-870B-5B8F93E2FBBE}"/>
              </a:ext>
            </a:extLst>
          </p:cNvPr>
          <p:cNvSpPr>
            <a:spLocks xmlns:a="http://schemas.openxmlformats.org/drawingml/2006/main" noGrp="1"/>
          </p:cNvSpPr>
          <p:nvPr/>
        </p:nvSpPr>
        <p:spPr>
          <a:xfrm xmlns:a="http://schemas.openxmlformats.org/drawingml/2006/main">
            <a:off x="8953500" y="3848100"/>
            <a:ext cx="23622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p xmlns:a="http://schemas.openxmlformats.org/drawingml/2006/main">
            <a:pPr algn="ctr">
              <a:buNone/>
              <a:defRPr sz="900">
                <a:solidFill>
                  <a:srgbClr val="5E7185"/>
                </a:solidFill>
              </a:defRPr>
            </a:pPr>
            <a:r>
              <a:rPr sz="900">
                <a:solidFill>
                  <a:srgbClr val="5E7185"/>
                </a:solidFill>
              </a:rPr>
              <a:t>lower mean growth across the five comparisons</a:t>
            </a:r>
          </a:p>
        </p:txBody>
      </p:sp>
      <p:sp>
        <p:nvSpPr>
          <p:cNvPr id="14" name="impact-callout-2">
            <a:extLst xmlns:a="http://schemas.openxmlformats.org/drawingml/2006/main">
              <a:ext uri="{FF2B5EF4-FFF2-40B4-BE49-F238E27FC236}">
                <a16:creationId xmlns:a16="http://schemas.microsoft.com/office/drawing/2014/main" id="{BA52CCD6-DA0F-4FA1-A5D5-78FFAC51A9A3}"/>
              </a:ext>
            </a:extLst>
          </p:cNvPr>
          <p:cNvSpPr>
            <a:spLocks xmlns:a="http://schemas.openxmlformats.org/drawingml/2006/main" noGrp="1"/>
          </p:cNvSpPr>
          <p:nvPr/>
        </p:nvSpPr>
        <p:spPr>
          <a:xfrm xmlns:a="http://schemas.openxmlformats.org/drawingml/2006/main">
            <a:off x="8763000" y="4495800"/>
            <a:ext cx="2743200" cy="952500"/>
          </a:xfrm>
          <a:prstGeom xmlns:a="http://schemas.openxmlformats.org/drawingml/2006/main" prst="roundRect">
            <a:avLst>
              <a:gd name="adj" fmla="val 8000"/>
            </a:avLst>
          </a:prstGeom>
          <a:solidFill xmlns:a="http://schemas.openxmlformats.org/drawingml/2006/main">
            <a:srgbClr val="FFFFFF"/>
          </a:solidFill>
          <a:ln xmlns:a="http://schemas.openxmlformats.org/drawingml/2006/main" w="9525">
            <a:solidFill>
              <a:srgbClr val="D5E0EA"/>
            </a:solidFill>
            <a:prstDash val="solid"/>
          </a:ln>
        </p:spPr>
        <p:txBody>
          <a:bodyPr xmlns:a="http://schemas.openxmlformats.org/drawingml/2006/main"/>
          <a:lstStyle xmlns:a="http://schemas.openxmlformats.org/drawingml/2006/main"/>
          <a:p xmlns:a="http://schemas.openxmlformats.org/drawingml/2006/main">
            <a:endParaRPr/>
          </a:p>
        </p:txBody>
      </p:sp>
      <p:sp>
        <p:nvSpPr>
          <p:cNvPr id="15" name="impact-callout-number-2">
            <a:extLst xmlns:a="http://schemas.openxmlformats.org/drawingml/2006/main">
              <a:ext uri="{FF2B5EF4-FFF2-40B4-BE49-F238E27FC236}">
                <a16:creationId xmlns:a16="http://schemas.microsoft.com/office/drawing/2014/main" id="{95C5B5CF-4E2C-4B0D-B392-7F7D8A05FB7C}"/>
              </a:ext>
            </a:extLst>
          </p:cNvPr>
          <p:cNvSpPr>
            <a:spLocks xmlns:a="http://schemas.openxmlformats.org/drawingml/2006/main" noGrp="1"/>
          </p:cNvSpPr>
          <p:nvPr/>
        </p:nvSpPr>
        <p:spPr>
          <a:xfrm xmlns:a="http://schemas.openxmlformats.org/drawingml/2006/main">
            <a:off x="8991600" y="4600575"/>
            <a:ext cx="2286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p xmlns:a="http://schemas.openxmlformats.org/drawingml/2006/main">
            <a:pPr algn="ctr">
              <a:buNone/>
              <a:defRPr sz="2250" b="1">
                <a:solidFill>
                  <a:srgbClr val="4B7FA3"/>
                </a:solidFill>
              </a:defRPr>
            </a:pPr>
            <a:r>
              <a:rPr sz="2250" b="1">
                <a:solidFill>
                  <a:srgbClr val="4B7FA3"/>
                </a:solidFill>
              </a:rPr>
              <a:t>30–77%</a:t>
            </a:r>
          </a:p>
        </p:txBody>
      </p:sp>
      <p:sp>
        <p:nvSpPr>
          <p:cNvPr id="16" name="impact-callout-label-2">
            <a:extLst xmlns:a="http://schemas.openxmlformats.org/drawingml/2006/main">
              <a:ext uri="{FF2B5EF4-FFF2-40B4-BE49-F238E27FC236}">
                <a16:creationId xmlns:a16="http://schemas.microsoft.com/office/drawing/2014/main" id="{A465B4AE-CBA6-41F9-9CD9-0F642ECE776F}"/>
              </a:ext>
            </a:extLst>
          </p:cNvPr>
          <p:cNvSpPr>
            <a:spLocks xmlns:a="http://schemas.openxmlformats.org/drawingml/2006/main" noGrp="1"/>
          </p:cNvSpPr>
          <p:nvPr/>
        </p:nvSpPr>
        <p:spPr>
          <a:xfrm xmlns:a="http://schemas.openxmlformats.org/drawingml/2006/main">
            <a:off x="8953500" y="4991100"/>
            <a:ext cx="23622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p xmlns:a="http://schemas.openxmlformats.org/drawingml/2006/main">
            <a:pPr algn="ctr">
              <a:buNone/>
              <a:defRPr sz="900">
                <a:solidFill>
                  <a:srgbClr val="5E7185"/>
                </a:solidFill>
              </a:defRPr>
            </a:pPr>
            <a:r>
              <a:rPr sz="900">
                <a:solidFill>
                  <a:srgbClr val="5E7185"/>
                </a:solidFill>
              </a:rPr>
              <a:t>lower median growth across the same comparisons</a:t>
            </a:r>
          </a:p>
        </p:txBody>
      </p:sp>
      <p:sp>
        <p:nvSpPr>
          <p:cNvPr id="17" name="impact-bottom-band">
            <a:extLst xmlns:a="http://schemas.openxmlformats.org/drawingml/2006/main">
              <a:ext uri="{FF2B5EF4-FFF2-40B4-BE49-F238E27FC236}">
                <a16:creationId xmlns:a16="http://schemas.microsoft.com/office/drawing/2014/main" id="{B9BE342B-C7B9-4B6A-9142-728665A4FD51}"/>
              </a:ext>
            </a:extLst>
          </p:cNvPr>
          <p:cNvSpPr>
            <a:spLocks xmlns:a="http://schemas.openxmlformats.org/drawingml/2006/main" noGrp="1"/>
          </p:cNvSpPr>
          <p:nvPr/>
        </p:nvSpPr>
        <p:spPr>
          <a:xfrm xmlns:a="http://schemas.openxmlformats.org/drawingml/2006/main">
            <a:off x="685800" y="5819775"/>
            <a:ext cx="10820400" cy="419100"/>
          </a:xfrm>
          <a:prstGeom xmlns:a="http://schemas.openxmlformats.org/drawingml/2006/main" prst="roundRect">
            <a:avLst>
              <a:gd name="adj" fmla="val 18182"/>
            </a:avLst>
          </a:prstGeom>
          <a:solidFill xmlns:a="http://schemas.openxmlformats.org/drawingml/2006/main">
            <a:srgbClr val="F7F3EA"/>
          </a:solidFill>
          <a:ln xmlns:a="http://schemas.openxmlformats.org/drawingml/2006/main" w="9525">
            <a:solidFill>
              <a:srgbClr val="D7A23E"/>
            </a:solidFill>
            <a:prstDash val="solid"/>
          </a:ln>
        </p:spPr>
        <p:txBody>
          <a:bodyPr xmlns:a="http://schemas.openxmlformats.org/drawingml/2006/main"/>
          <a:lstStyle xmlns:a="http://schemas.openxmlformats.org/drawingml/2006/main"/>
          <a:p xmlns:a="http://schemas.openxmlformats.org/drawingml/2006/main">
            <a:endParaRPr/>
          </a:p>
        </p:txBody>
      </p:sp>
      <p:sp>
        <p:nvSpPr>
          <p:cNvPr id="18" name="impact-bottom-text">
            <a:extLst xmlns:a="http://schemas.openxmlformats.org/drawingml/2006/main">
              <a:ext uri="{FF2B5EF4-FFF2-40B4-BE49-F238E27FC236}">
                <a16:creationId xmlns:a16="http://schemas.microsoft.com/office/drawing/2014/main" id="{E3146694-4FA0-455C-8BB3-12ADE4CFB35B}"/>
              </a:ext>
            </a:extLst>
          </p:cNvPr>
          <p:cNvSpPr>
            <a:spLocks xmlns:a="http://schemas.openxmlformats.org/drawingml/2006/main" noGrp="1"/>
          </p:cNvSpPr>
          <p:nvPr/>
        </p:nvSpPr>
        <p:spPr>
          <a:xfrm xmlns:a="http://schemas.openxmlformats.org/drawingml/2006/main">
            <a:off x="914400" y="5924550"/>
            <a:ext cx="10363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p xmlns:a="http://schemas.openxmlformats.org/drawingml/2006/main">
            <a:pPr algn="ctr">
              <a:buNone/>
              <a:defRPr sz="1125" b="1">
                <a:solidFill>
                  <a:srgbClr val="061A2E"/>
                </a:solidFill>
              </a:defRPr>
            </a:pPr>
            <a:r>
              <a:rPr sz="1125" b="1">
                <a:solidFill>
                  <a:srgbClr val="061A2E"/>
                </a:solidFill>
              </a:rPr>
              <a:t>Each experiment was analyzed independently. The chart shows the relative reduction in tumor growth versus that experiment’s matched comparator.</a:t>
            </a:r>
          </a:p>
        </p:txBody>
      </p:sp>
      <p:pic>
        <p:nvPicPr>
          <p:cNvPr id="41" name="Picture 37"/>
          <p:cNvPicPr>
            <a:picLocks xmlns:a="http://schemas.openxmlformats.org/drawingml/2006/main" noChangeAspect="1"/>
          </p:cNvPicPr>
          <p:nvPr/>
        </p:nvPicPr>
        <p:blipFill>
          <a:blip xmlns:r="http://schemas.openxmlformats.org/officeDocument/2006/relationships" xmlns:a="http://schemas.openxmlformats.org/drawingml/2006/main" r:embed="R4a039365e7a84f92"/>
          <a:stretch xmlns:a="http://schemas.openxmlformats.org/drawingml/2006/main"/>
        </p:blipFill>
        <p:spPr>
          <a:xfrm xmlns:a="http://schemas.openxmlformats.org/drawingml/2006/main">
            <a:off x="9669066" y="6419850"/>
            <a:ext cx="950119" cy="361950"/>
          </a:xfrm>
          <a:prstGeom xmlns:a="http://schemas.openxmlformats.org/drawingml/2006/main" prst="rect">
            <a:avLst/>
          </a:prstGeom>
        </p:spPr>
      </p:pic>
    </p:spTree>
    <p:extLst>
      <p:ext uri="{BB962C8B-B14F-4D97-AF65-F5344CB8AC3E}">
        <p14:creationId xmlns:p14="http://schemas.microsoft.com/office/powerpoint/2010/main" val="747740417"/>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footer-note-impact-12">
            <a:extLst xmlns:a="http://schemas.openxmlformats.org/drawingml/2006/main">
              <a:ext uri="{FF2B5EF4-FFF2-40B4-BE49-F238E27FC236}">
                <a16:creationId xmlns:a16="http://schemas.microsoft.com/office/drawing/2014/main" id="{72D5517A-60D5-47F4-AD2C-B3BE3B66EDB3}"/>
              </a:ext>
            </a:extLst>
          </p:cNvPr>
          <p:cNvSpPr>
            <a:spLocks xmlns:a="http://schemas.openxmlformats.org/drawingml/2006/main" noGrp="1"/>
          </p:cNvSpPr>
          <p:nvPr/>
        </p:nvSpPr>
        <p:spPr>
          <a:xfrm xmlns:a="http://schemas.openxmlformats.org/drawingml/2006/main">
            <a:off x="609600" y="6486525"/>
            <a:ext cx="2476500" cy="133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p xmlns:a="http://schemas.openxmlformats.org/drawingml/2006/main">
            <a:pPr>
              <a:buNone/>
              <a:defRPr sz="600">
                <a:solidFill>
                  <a:srgbClr val="5E7185"/>
                </a:solidFill>
              </a:defRPr>
            </a:pPr>
            <a:r>
              <a:rPr sz="600">
                <a:solidFill>
                  <a:srgbClr val="5E7185"/>
                </a:solidFill>
              </a:rPr>
              <a:t>NON-CONFIDENTIAL OVERVIEW</a:t>
            </a:r>
          </a:p>
        </p:txBody>
      </p:sp>
      <p:sp>
        <p:nvSpPr>
          <p:cNvPr id="2" name="footer-page-impact-12">
            <a:extLst xmlns:a="http://schemas.openxmlformats.org/drawingml/2006/main">
              <a:ext uri="{FF2B5EF4-FFF2-40B4-BE49-F238E27FC236}">
                <a16:creationId xmlns:a16="http://schemas.microsoft.com/office/drawing/2014/main" id="{50C0CFAB-F2A8-4596-B077-C14EDE7D4977}"/>
              </a:ext>
            </a:extLst>
          </p:cNvPr>
          <p:cNvSpPr>
            <a:spLocks xmlns:a="http://schemas.openxmlformats.org/drawingml/2006/main" noGrp="1"/>
          </p:cNvSpPr>
          <p:nvPr/>
        </p:nvSpPr>
        <p:spPr>
          <a:xfrm xmlns:a="http://schemas.openxmlformats.org/drawingml/2006/main">
            <a:off x="11239500" y="6486525"/>
            <a:ext cx="304800" cy="133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p xmlns:a="http://schemas.openxmlformats.org/drawingml/2006/main">
            <a:pPr algn="r">
              <a:buNone/>
              <a:defRPr sz="600">
                <a:solidFill>
                  <a:srgbClr val="5E7185"/>
                </a:solidFill>
              </a:defRPr>
            </a:pPr>
            <a:r>
              <a:rPr sz="600">
                <a:solidFill>
                  <a:srgbClr val="5E7185"/>
                </a:solidFill>
              </a:rPr>
              <a:t>08</a:t>
            </a:r>
          </a:p>
        </p:txBody>
      </p:sp>
      <p:sp>
        <p:nvSpPr>
          <p:cNvPr id="3" name="impact-kicker">
            <a:extLst xmlns:a="http://schemas.openxmlformats.org/drawingml/2006/main">
              <a:ext uri="{FF2B5EF4-FFF2-40B4-BE49-F238E27FC236}">
                <a16:creationId xmlns:a16="http://schemas.microsoft.com/office/drawing/2014/main" id="{B0D046BF-B836-45FB-9312-367B63DE47B7}"/>
              </a:ext>
            </a:extLst>
          </p:cNvPr>
          <p:cNvSpPr>
            <a:spLocks xmlns:a="http://schemas.openxmlformats.org/drawingml/2006/main" noGrp="1"/>
          </p:cNvSpPr>
          <p:nvPr/>
        </p:nvSpPr>
        <p:spPr>
          <a:xfrm xmlns:a="http://schemas.openxmlformats.org/drawingml/2006/main">
            <a:off x="685800" y="819150"/>
            <a:ext cx="6667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p xmlns:a="http://schemas.openxmlformats.org/drawingml/2006/main">
            <a:pPr>
              <a:buNone/>
              <a:defRPr sz="1125" b="1">
                <a:solidFill>
                  <a:srgbClr val="D7A23E"/>
                </a:solidFill>
              </a:defRPr>
            </a:pPr>
            <a:r>
              <a:rPr sz="1125" b="1">
                <a:solidFill>
                  <a:srgbClr val="D7A23E"/>
                </a:solidFill>
              </a:rPr>
              <a:t>EXPERIMENT-LEVEL CONTEXT</a:t>
            </a:r>
          </a:p>
        </p:txBody>
      </p:sp>
      <p:sp>
        <p:nvSpPr>
          <p:cNvPr id="4" name="impact-title">
            <a:extLst xmlns:a="http://schemas.openxmlformats.org/drawingml/2006/main">
              <a:ext uri="{FF2B5EF4-FFF2-40B4-BE49-F238E27FC236}">
                <a16:creationId xmlns:a16="http://schemas.microsoft.com/office/drawing/2014/main" id="{CF575F15-1FC7-4101-A5C9-FE6EA8DC85DC}"/>
              </a:ext>
            </a:extLst>
          </p:cNvPr>
          <p:cNvSpPr>
            <a:spLocks xmlns:a="http://schemas.openxmlformats.org/drawingml/2006/main" noGrp="1"/>
          </p:cNvSpPr>
          <p:nvPr/>
        </p:nvSpPr>
        <p:spPr>
          <a:xfrm xmlns:a="http://schemas.openxmlformats.org/drawingml/2006/main">
            <a:off x="685800" y="1066800"/>
            <a:ext cx="106680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p xmlns:a="http://schemas.openxmlformats.org/drawingml/2006/main">
            <a:pPr>
              <a:buNone/>
              <a:defRPr sz="2400" b="1">
                <a:solidFill>
                  <a:srgbClr val="061A2E"/>
                </a:solidFill>
              </a:defRPr>
            </a:pPr>
            <a:r>
              <a:rPr sz="2400" b="1">
                <a:solidFill>
                  <a:srgbClr val="061A2E"/>
                </a:solidFill>
              </a:rPr>
              <a:t>The directional result persisted across models, routes and comparators</a:t>
            </a:r>
          </a:p>
        </p:txBody>
      </p:sp>
      <p:sp>
        <p:nvSpPr>
          <p:cNvPr id="5" name="impact-subtitle">
            <a:extLst xmlns:a="http://schemas.openxmlformats.org/drawingml/2006/main">
              <a:ext uri="{FF2B5EF4-FFF2-40B4-BE49-F238E27FC236}">
                <a16:creationId xmlns:a16="http://schemas.microsoft.com/office/drawing/2014/main" id="{89B79BCD-457A-4FCF-B83B-5682813FE068}"/>
              </a:ext>
            </a:extLst>
          </p:cNvPr>
          <p:cNvSpPr>
            <a:spLocks xmlns:a="http://schemas.openxmlformats.org/drawingml/2006/main" noGrp="1"/>
          </p:cNvSpPr>
          <p:nvPr/>
        </p:nvSpPr>
        <p:spPr>
          <a:xfrm xmlns:a="http://schemas.openxmlformats.org/drawingml/2006/main">
            <a:off x="685800" y="1809750"/>
            <a:ext cx="10668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p xmlns:a="http://schemas.openxmlformats.org/drawingml/2006/main">
            <a:pPr>
              <a:buNone/>
              <a:defRPr sz="1200">
                <a:solidFill>
                  <a:srgbClr val="5E7185"/>
                </a:solidFill>
              </a:defRPr>
            </a:pPr>
            <a:r>
              <a:rPr sz="1200">
                <a:solidFill>
                  <a:srgbClr val="5E7185"/>
                </a:solidFill>
              </a:rPr>
              <a:t>Relative reductions allow comparison across experiments. Percentage-point gaps preserve the original spreadsheet calculations.</a:t>
            </a:r>
          </a:p>
        </p:txBody>
      </p:sp>
      <p:graphicFrame>
        <p:nvGraphicFramePr>
          <p:cNvPr id="19" name="Table 15"/>
          <p:cNvGraphicFramePr/>
          <p:nvPr/>
        </p:nvGraphicFramePr>
        <p:xfrm>
          <a:off xmlns:a="http://schemas.openxmlformats.org/drawingml/2006/main" x="685800" y="2171700"/>
          <a:ext xmlns:a="http://schemas.openxmlformats.org/drawingml/2006/main" cx="10820400" cy="3429000"/>
        </p:xfrm>
        <a:graphic xmlns:a="http://schemas.openxmlformats.org/drawingml/2006/main">
          <a:graphicData uri="http://schemas.openxmlformats.org/drawingml/2006/table">
            <a:tbl>
              <a:tblPr/>
              <a:tblGrid>
                <a:gridCol w="666750"/>
                <a:gridCol w="2143125"/>
                <a:gridCol w="1476375"/>
                <a:gridCol w="2238375"/>
                <a:gridCol w="2143125"/>
                <a:gridCol w="2152650"/>
              </a:tblGrid>
              <a:tr h="571500">
                <a:tc>
                  <a:txBody>
                    <a:bodyPr/>
                    <a:lstStyle/>
                    <a:p>
                      <a:pPr algn="ctr">
                        <a:buNone/>
                      </a:pPr>
                      <a:r>
                        <a:rPr sz="975" b="1">
                          <a:solidFill>
                            <a:srgbClr val="FFFFFF"/>
                          </a:solidFill>
                        </a:rPr>
                        <a:t>Exp.</a:t>
                      </a:r>
                    </a:p>
                  </a:txBody>
                  <a:tcPr marL="76200" marR="76200" marT="57150" marB="57150" anchor="ctr">
                    <a:solidFill>
                      <a:srgbClr val="061A2E"/>
                    </a:solidFill>
                  </a:tcPr>
                </a:tc>
                <a:tc>
                  <a:txBody>
                    <a:bodyPr/>
                    <a:lstStyle/>
                    <a:p>
                      <a:pPr algn="ctr">
                        <a:buNone/>
                      </a:pPr>
                      <a:r>
                        <a:rPr sz="975" b="1">
                          <a:solidFill>
                            <a:srgbClr val="FFFFFF"/>
                          </a:solidFill>
                        </a:rPr>
                        <a:t>Model and HSA context</a:t>
                      </a:r>
                    </a:p>
                  </a:txBody>
                  <a:tcPr marL="76200" marR="76200" marT="57150" marB="57150" anchor="ctr">
                    <a:solidFill>
                      <a:srgbClr val="061A2E"/>
                    </a:solidFill>
                  </a:tcPr>
                </a:tc>
                <a:tc>
                  <a:txBody>
                    <a:bodyPr/>
                    <a:lstStyle/>
                    <a:p>
                      <a:pPr algn="ctr">
                        <a:buNone/>
                      </a:pPr>
                      <a:r>
                        <a:rPr sz="975" b="1">
                          <a:solidFill>
                            <a:srgbClr val="FFFFFF"/>
                          </a:solidFill>
                        </a:rPr>
                        <a:t>Comparator</a:t>
                      </a:r>
                    </a:p>
                  </a:txBody>
                  <a:tcPr marL="76200" marR="76200" marT="57150" marB="57150" anchor="ctr">
                    <a:solidFill>
                      <a:srgbClr val="061A2E"/>
                    </a:solidFill>
                  </a:tcPr>
                </a:tc>
                <a:tc>
                  <a:txBody>
                    <a:bodyPr/>
                    <a:lstStyle/>
                    <a:p>
                      <a:pPr algn="ctr">
                        <a:buNone/>
                      </a:pPr>
                      <a:r>
                        <a:rPr sz="975" b="1">
                          <a:solidFill>
                            <a:srgbClr val="FFFFFF"/>
                          </a:solidFill>
                        </a:rPr>
                        <a:t>Administration</a:t>
                      </a:r>
                    </a:p>
                  </a:txBody>
                  <a:tcPr marL="76200" marR="76200" marT="57150" marB="57150" anchor="ctr">
                    <a:solidFill>
                      <a:srgbClr val="061A2E"/>
                    </a:solidFill>
                  </a:tcPr>
                </a:tc>
                <a:tc>
                  <a:txBody>
                    <a:bodyPr/>
                    <a:lstStyle/>
                    <a:p>
                      <a:pPr algn="ctr">
                        <a:buNone/>
                      </a:pPr>
                      <a:r>
                        <a:rPr sz="975" b="1">
                          <a:solidFill>
                            <a:srgbClr val="FFFFFF"/>
                          </a:solidFill>
                        </a:rPr>
                        <a:t>Mean result</a:t>
                      </a:r>
                    </a:p>
                  </a:txBody>
                  <a:tcPr marL="76200" marR="76200" marT="57150" marB="57150" anchor="ctr">
                    <a:solidFill>
                      <a:srgbClr val="061A2E"/>
                    </a:solidFill>
                  </a:tcPr>
                </a:tc>
                <a:tc>
                  <a:txBody>
                    <a:bodyPr/>
                    <a:lstStyle/>
                    <a:p>
                      <a:pPr algn="ctr">
                        <a:buNone/>
                      </a:pPr>
                      <a:r>
                        <a:rPr sz="975" b="1">
                          <a:solidFill>
                            <a:srgbClr val="FFFFFF"/>
                          </a:solidFill>
                        </a:rPr>
                        <a:t>Median result</a:t>
                      </a:r>
                    </a:p>
                  </a:txBody>
                  <a:tcPr marL="76200" marR="76200" marT="57150" marB="57150" anchor="ctr">
                    <a:solidFill>
                      <a:srgbClr val="061A2E"/>
                    </a:solidFill>
                  </a:tcPr>
                </a:tc>
              </a:tr>
              <a:tr h="571500">
                <a:tc>
                  <a:txBody>
                    <a:bodyPr/>
                    <a:lstStyle/>
                    <a:p>
                      <a:pPr algn="ctr">
                        <a:buNone/>
                      </a:pPr>
                      <a:r>
                        <a:rPr sz="1350" b="1">
                          <a:solidFill>
                            <a:srgbClr val="D7A23E"/>
                          </a:solidFill>
                        </a:rPr>
                        <a:t>3</a:t>
                      </a:r>
                    </a:p>
                  </a:txBody>
                  <a:tcPr marL="66675" marR="66675" marT="47625" marB="47625" anchor="ctr">
                    <a:solidFill>
                      <a:srgbClr val="FFFFFF"/>
                    </a:solidFill>
                  </a:tcPr>
                </a:tc>
                <a:tc>
                  <a:txBody>
                    <a:bodyPr/>
                    <a:lstStyle/>
                    <a:p>
                      <a:pPr algn="ctr">
                        <a:buNone/>
                      </a:pPr>
                      <a:r>
                        <a:rPr sz="900">
                          <a:solidFill>
                            <a:srgbClr val="061A2E"/>
                          </a:solidFill>
                        </a:rPr>
                        <a:t>NOD-SCID</a:t>
                      </a:r>
                    </a:p>
                    <a:p>
                      <a:pPr algn="ctr">
                        <a:buNone/>
                      </a:pPr>
                      <a:r>
                        <a:rPr sz="900">
                          <a:solidFill>
                            <a:srgbClr val="061A2E"/>
                          </a:solidFill>
                        </a:rPr>
                        <a:t>HSA added</a:t>
                      </a:r>
                    </a:p>
                  </a:txBody>
                  <a:tcPr marL="66675" marR="66675" marT="47625" marB="47625" anchor="ctr">
                    <a:solidFill>
                      <a:srgbClr val="FFFFFF"/>
                    </a:solidFill>
                  </a:tcPr>
                </a:tc>
                <a:tc>
                  <a:txBody>
                    <a:bodyPr/>
                    <a:lstStyle/>
                    <a:p>
                      <a:pPr algn="ctr">
                        <a:buNone/>
                      </a:pPr>
                      <a:r>
                        <a:rPr sz="900">
                          <a:solidFill>
                            <a:srgbClr val="061A2E"/>
                          </a:solidFill>
                        </a:rPr>
                        <a:t>SN-38 + HSA</a:t>
                      </a:r>
                    </a:p>
                  </a:txBody>
                  <a:tcPr marL="66675" marR="66675" marT="47625" marB="47625" anchor="ctr">
                    <a:solidFill>
                      <a:srgbClr val="FFFFFF"/>
                    </a:solidFill>
                  </a:tcPr>
                </a:tc>
                <a:tc>
                  <a:txBody>
                    <a:bodyPr/>
                    <a:lstStyle/>
                    <a:p>
                      <a:pPr algn="ctr">
                        <a:buNone/>
                      </a:pPr>
                      <a:r>
                        <a:rPr sz="900">
                          <a:solidFill>
                            <a:srgbClr val="061A2E"/>
                          </a:solidFill>
                        </a:rPr>
                        <a:t>Single matched dose</a:t>
                      </a:r>
                    </a:p>
                  </a:txBody>
                  <a:tcPr marL="66675" marR="66675" marT="47625" marB="47625" anchor="ctr">
                    <a:solidFill>
                      <a:srgbClr val="FFFFFF"/>
                    </a:solidFill>
                  </a:tcPr>
                </a:tc>
                <a:tc>
                  <a:txBody>
                    <a:bodyPr/>
                    <a:lstStyle/>
                    <a:p>
                      <a:pPr algn="ctr">
                        <a:buNone/>
                      </a:pPr>
                      <a:r>
                        <a:rPr sz="975" b="1">
                          <a:solidFill>
                            <a:srgbClr val="061A2E"/>
                          </a:solidFill>
                        </a:rPr>
                        <a:t>60% lower</a:t>
                      </a:r>
                    </a:p>
                    <a:p>
                      <a:pPr algn="ctr">
                        <a:buNone/>
                      </a:pPr>
                      <a:r>
                        <a:rPr sz="975" b="1">
                          <a:solidFill>
                            <a:srgbClr val="061A2E"/>
                          </a:solidFill>
                        </a:rPr>
                        <a:t>388-point gap</a:t>
                      </a:r>
                    </a:p>
                  </a:txBody>
                  <a:tcPr marL="66675" marR="66675" marT="47625" marB="47625" anchor="ctr">
                    <a:solidFill>
                      <a:srgbClr val="E8F7F6"/>
                    </a:solidFill>
                  </a:tcPr>
                </a:tc>
                <a:tc>
                  <a:txBody>
                    <a:bodyPr/>
                    <a:lstStyle/>
                    <a:p>
                      <a:pPr algn="ctr">
                        <a:buNone/>
                      </a:pPr>
                      <a:r>
                        <a:rPr sz="975" b="1">
                          <a:solidFill>
                            <a:srgbClr val="061A2E"/>
                          </a:solidFill>
                        </a:rPr>
                        <a:t>71% lower</a:t>
                      </a:r>
                    </a:p>
                    <a:p>
                      <a:pPr algn="ctr">
                        <a:buNone/>
                      </a:pPr>
                      <a:r>
                        <a:rPr sz="975" b="1">
                          <a:solidFill>
                            <a:srgbClr val="061A2E"/>
                          </a:solidFill>
                        </a:rPr>
                        <a:t>434-point gap</a:t>
                      </a:r>
                    </a:p>
                  </a:txBody>
                  <a:tcPr marL="66675" marR="66675" marT="47625" marB="47625" anchor="ctr">
                    <a:solidFill>
                      <a:srgbClr val="E8F7F6"/>
                    </a:solidFill>
                  </a:tcPr>
                </a:tc>
              </a:tr>
              <a:tr h="571500">
                <a:tc>
                  <a:txBody>
                    <a:bodyPr/>
                    <a:lstStyle/>
                    <a:p>
                      <a:pPr algn="ctr">
                        <a:buNone/>
                      </a:pPr>
                      <a:r>
                        <a:rPr sz="1350" b="1">
                          <a:solidFill>
                            <a:srgbClr val="D7A23E"/>
                          </a:solidFill>
                        </a:rPr>
                        <a:t>4</a:t>
                      </a:r>
                    </a:p>
                  </a:txBody>
                  <a:tcPr marL="66675" marR="66675" marT="47625" marB="47625" anchor="ctr">
                    <a:solidFill>
                      <a:srgbClr val="F4F8FB"/>
                    </a:solidFill>
                  </a:tcPr>
                </a:tc>
                <a:tc>
                  <a:txBody>
                    <a:bodyPr/>
                    <a:lstStyle/>
                    <a:p>
                      <a:pPr algn="ctr">
                        <a:buNone/>
                      </a:pPr>
                      <a:r>
                        <a:rPr sz="900">
                          <a:solidFill>
                            <a:srgbClr val="061A2E"/>
                          </a:solidFill>
                        </a:rPr>
                        <a:t>Nude mice</a:t>
                      </a:r>
                    </a:p>
                  </a:txBody>
                  <a:tcPr marL="66675" marR="66675" marT="47625" marB="47625" anchor="ctr">
                    <a:solidFill>
                      <a:srgbClr val="F4F8FB"/>
                    </a:solidFill>
                  </a:tcPr>
                </a:tc>
                <a:tc>
                  <a:txBody>
                    <a:bodyPr/>
                    <a:lstStyle/>
                    <a:p>
                      <a:pPr algn="ctr">
                        <a:buNone/>
                      </a:pPr>
                      <a:r>
                        <a:rPr sz="900">
                          <a:solidFill>
                            <a:srgbClr val="061A2E"/>
                          </a:solidFill>
                        </a:rPr>
                        <a:t>Irinotecan</a:t>
                      </a:r>
                    </a:p>
                  </a:txBody>
                  <a:tcPr marL="66675" marR="66675" marT="47625" marB="47625" anchor="ctr">
                    <a:solidFill>
                      <a:srgbClr val="F4F8FB"/>
                    </a:solidFill>
                  </a:tcPr>
                </a:tc>
                <a:tc>
                  <a:txBody>
                    <a:bodyPr/>
                    <a:lstStyle/>
                    <a:p>
                      <a:pPr algn="ctr">
                        <a:buNone/>
                      </a:pPr>
                      <a:r>
                        <a:rPr sz="900">
                          <a:solidFill>
                            <a:srgbClr val="061A2E"/>
                          </a:solidFill>
                        </a:rPr>
                        <a:t>Subcutaneous</a:t>
                      </a:r>
                    </a:p>
                  </a:txBody>
                  <a:tcPr marL="66675" marR="66675" marT="47625" marB="47625" anchor="ctr">
                    <a:solidFill>
                      <a:srgbClr val="F4F8FB"/>
                    </a:solidFill>
                  </a:tcPr>
                </a:tc>
                <a:tc>
                  <a:txBody>
                    <a:bodyPr/>
                    <a:lstStyle/>
                    <a:p>
                      <a:pPr algn="ctr">
                        <a:buNone/>
                      </a:pPr>
                      <a:r>
                        <a:rPr sz="975" b="1">
                          <a:solidFill>
                            <a:srgbClr val="061A2E"/>
                          </a:solidFill>
                        </a:rPr>
                        <a:t>64% lower</a:t>
                      </a:r>
                    </a:p>
                    <a:p>
                      <a:pPr algn="ctr">
                        <a:buNone/>
                      </a:pPr>
                      <a:r>
                        <a:rPr sz="975" b="1">
                          <a:solidFill>
                            <a:srgbClr val="061A2E"/>
                          </a:solidFill>
                        </a:rPr>
                        <a:t>368-point gap</a:t>
                      </a:r>
                    </a:p>
                  </a:txBody>
                  <a:tcPr marL="66675" marR="66675" marT="47625" marB="47625" anchor="ctr">
                    <a:solidFill>
                      <a:srgbClr val="DDF3F2"/>
                    </a:solidFill>
                  </a:tcPr>
                </a:tc>
                <a:tc>
                  <a:txBody>
                    <a:bodyPr/>
                    <a:lstStyle/>
                    <a:p>
                      <a:pPr algn="ctr">
                        <a:buNone/>
                      </a:pPr>
                      <a:r>
                        <a:rPr sz="975" b="1">
                          <a:solidFill>
                            <a:srgbClr val="061A2E"/>
                          </a:solidFill>
                        </a:rPr>
                        <a:t>60% lower</a:t>
                      </a:r>
                    </a:p>
                    <a:p>
                      <a:pPr algn="ctr">
                        <a:buNone/>
                      </a:pPr>
                      <a:r>
                        <a:rPr sz="975" b="1">
                          <a:solidFill>
                            <a:srgbClr val="061A2E"/>
                          </a:solidFill>
                        </a:rPr>
                        <a:t>288-point gap</a:t>
                      </a:r>
                    </a:p>
                  </a:txBody>
                  <a:tcPr marL="66675" marR="66675" marT="47625" marB="47625" anchor="ctr">
                    <a:solidFill>
                      <a:srgbClr val="DDF3F2"/>
                    </a:solidFill>
                  </a:tcPr>
                </a:tc>
              </a:tr>
              <a:tr h="571500">
                <a:tc>
                  <a:txBody>
                    <a:bodyPr/>
                    <a:lstStyle/>
                    <a:p>
                      <a:pPr algn="ctr">
                        <a:buNone/>
                      </a:pPr>
                      <a:r>
                        <a:rPr sz="1350" b="1">
                          <a:solidFill>
                            <a:srgbClr val="D7A23E"/>
                          </a:solidFill>
                        </a:rPr>
                        <a:t>6</a:t>
                      </a:r>
                    </a:p>
                  </a:txBody>
                  <a:tcPr marL="66675" marR="66675" marT="47625" marB="47625" anchor="ctr">
                    <a:solidFill>
                      <a:srgbClr val="FFFFFF"/>
                    </a:solidFill>
                  </a:tcPr>
                </a:tc>
                <a:tc>
                  <a:txBody>
                    <a:bodyPr/>
                    <a:lstStyle/>
                    <a:p>
                      <a:pPr algn="ctr">
                        <a:buNone/>
                      </a:pPr>
                      <a:r>
                        <a:rPr sz="900">
                          <a:solidFill>
                            <a:srgbClr val="061A2E"/>
                          </a:solidFill>
                        </a:rPr>
                        <a:t>HSA+ Rag−</a:t>
                      </a:r>
                    </a:p>
                    <a:p>
                      <a:pPr algn="ctr">
                        <a:buNone/>
                      </a:pPr>
                      <a:r>
                        <a:rPr sz="900">
                          <a:solidFill>
                            <a:srgbClr val="061A2E"/>
                          </a:solidFill>
                        </a:rPr>
                        <a:t>C57BL/6 mice</a:t>
                      </a:r>
                    </a:p>
                  </a:txBody>
                  <a:tcPr marL="66675" marR="66675" marT="47625" marB="47625" anchor="ctr">
                    <a:solidFill>
                      <a:srgbClr val="FFFFFF"/>
                    </a:solidFill>
                  </a:tcPr>
                </a:tc>
                <a:tc>
                  <a:txBody>
                    <a:bodyPr/>
                    <a:lstStyle/>
                    <a:p>
                      <a:pPr algn="ctr">
                        <a:buNone/>
                      </a:pPr>
                      <a:r>
                        <a:rPr sz="900">
                          <a:solidFill>
                            <a:srgbClr val="061A2E"/>
                          </a:solidFill>
                        </a:rPr>
                        <a:t>SN-38</a:t>
                      </a:r>
                    </a:p>
                  </a:txBody>
                  <a:tcPr marL="66675" marR="66675" marT="47625" marB="47625" anchor="ctr">
                    <a:solidFill>
                      <a:srgbClr val="FFFFFF"/>
                    </a:solidFill>
                  </a:tcPr>
                </a:tc>
                <a:tc>
                  <a:txBody>
                    <a:bodyPr/>
                    <a:lstStyle/>
                    <a:p>
                      <a:pPr algn="ctr">
                        <a:buNone/>
                      </a:pPr>
                      <a:r>
                        <a:rPr sz="900">
                          <a:solidFill>
                            <a:srgbClr val="061A2E"/>
                          </a:solidFill>
                        </a:rPr>
                        <a:t>10 mg/kg total</a:t>
                      </a:r>
                    </a:p>
                    <a:p>
                      <a:pPr algn="ctr">
                        <a:buNone/>
                      </a:pPr>
                      <a:r>
                        <a:rPr sz="900">
                          <a:solidFill>
                            <a:srgbClr val="061A2E"/>
                          </a:solidFill>
                        </a:rPr>
                        <a:t>split s.c. + i.p.</a:t>
                      </a:r>
                    </a:p>
                  </a:txBody>
                  <a:tcPr marL="66675" marR="66675" marT="47625" marB="47625" anchor="ctr">
                    <a:solidFill>
                      <a:srgbClr val="FFFFFF"/>
                    </a:solidFill>
                  </a:tcPr>
                </a:tc>
                <a:tc>
                  <a:txBody>
                    <a:bodyPr/>
                    <a:lstStyle/>
                    <a:p>
                      <a:pPr algn="ctr">
                        <a:buNone/>
                      </a:pPr>
                      <a:r>
                        <a:rPr sz="975" b="1">
                          <a:solidFill>
                            <a:srgbClr val="061A2E"/>
                          </a:solidFill>
                        </a:rPr>
                        <a:t>65% lower</a:t>
                      </a:r>
                    </a:p>
                    <a:p>
                      <a:pPr algn="ctr">
                        <a:buNone/>
                      </a:pPr>
                      <a:r>
                        <a:rPr sz="975" b="1">
                          <a:solidFill>
                            <a:srgbClr val="061A2E"/>
                          </a:solidFill>
                        </a:rPr>
                        <a:t>318-point gap</a:t>
                      </a:r>
                    </a:p>
                  </a:txBody>
                  <a:tcPr marL="66675" marR="66675" marT="47625" marB="47625" anchor="ctr">
                    <a:solidFill>
                      <a:srgbClr val="E8F7F6"/>
                    </a:solidFill>
                  </a:tcPr>
                </a:tc>
                <a:tc>
                  <a:txBody>
                    <a:bodyPr/>
                    <a:lstStyle/>
                    <a:p>
                      <a:pPr algn="ctr">
                        <a:buNone/>
                      </a:pPr>
                      <a:r>
                        <a:rPr sz="975" b="1">
                          <a:solidFill>
                            <a:srgbClr val="061A2E"/>
                          </a:solidFill>
                        </a:rPr>
                        <a:t>77% lower</a:t>
                      </a:r>
                    </a:p>
                    <a:p>
                      <a:pPr algn="ctr">
                        <a:buNone/>
                      </a:pPr>
                      <a:r>
                        <a:rPr sz="975" b="1">
                          <a:solidFill>
                            <a:srgbClr val="061A2E"/>
                          </a:solidFill>
                        </a:rPr>
                        <a:t>344-point gap</a:t>
                      </a:r>
                    </a:p>
                  </a:txBody>
                  <a:tcPr marL="66675" marR="66675" marT="47625" marB="47625" anchor="ctr">
                    <a:solidFill>
                      <a:srgbClr val="E8F7F6"/>
                    </a:solidFill>
                  </a:tcPr>
                </a:tc>
              </a:tr>
              <a:tr h="571500">
                <a:tc>
                  <a:txBody>
                    <a:bodyPr/>
                    <a:lstStyle/>
                    <a:p>
                      <a:pPr algn="ctr">
                        <a:buNone/>
                      </a:pPr>
                      <a:r>
                        <a:rPr sz="1350" b="1">
                          <a:solidFill>
                            <a:srgbClr val="D7A23E"/>
                          </a:solidFill>
                        </a:rPr>
                        <a:t>7</a:t>
                      </a:r>
                    </a:p>
                  </a:txBody>
                  <a:tcPr marL="66675" marR="66675" marT="47625" marB="47625" anchor="ctr">
                    <a:solidFill>
                      <a:srgbClr val="F4F8FB"/>
                    </a:solidFill>
                  </a:tcPr>
                </a:tc>
                <a:tc>
                  <a:txBody>
                    <a:bodyPr/>
                    <a:lstStyle/>
                    <a:p>
                      <a:pPr algn="ctr">
                        <a:buNone/>
                      </a:pPr>
                      <a:r>
                        <a:rPr sz="900">
                          <a:solidFill>
                            <a:srgbClr val="061A2E"/>
                          </a:solidFill>
                        </a:rPr>
                        <a:t>Older HSA+ Rag−</a:t>
                      </a:r>
                    </a:p>
                    <a:p>
                      <a:pPr algn="ctr">
                        <a:buNone/>
                      </a:pPr>
                      <a:r>
                        <a:rPr sz="900">
                          <a:solidFill>
                            <a:srgbClr val="061A2E"/>
                          </a:solidFill>
                        </a:rPr>
                        <a:t>C57BL/6 mice</a:t>
                      </a:r>
                    </a:p>
                  </a:txBody>
                  <a:tcPr marL="66675" marR="66675" marT="47625" marB="47625" anchor="ctr">
                    <a:solidFill>
                      <a:srgbClr val="F4F8FB"/>
                    </a:solidFill>
                  </a:tcPr>
                </a:tc>
                <a:tc>
                  <a:txBody>
                    <a:bodyPr/>
                    <a:lstStyle/>
                    <a:p>
                      <a:pPr algn="ctr">
                        <a:buNone/>
                      </a:pPr>
                      <a:r>
                        <a:rPr sz="900">
                          <a:solidFill>
                            <a:srgbClr val="061A2E"/>
                          </a:solidFill>
                        </a:rPr>
                        <a:t>SN-38</a:t>
                      </a:r>
                    </a:p>
                  </a:txBody>
                  <a:tcPr marL="66675" marR="66675" marT="47625" marB="47625" anchor="ctr">
                    <a:solidFill>
                      <a:srgbClr val="F4F8FB"/>
                    </a:solidFill>
                  </a:tcPr>
                </a:tc>
                <a:tc>
                  <a:txBody>
                    <a:bodyPr/>
                    <a:lstStyle/>
                    <a:p>
                      <a:pPr algn="ctr">
                        <a:buNone/>
                      </a:pPr>
                      <a:r>
                        <a:rPr sz="900">
                          <a:solidFill>
                            <a:srgbClr val="061A2E"/>
                          </a:solidFill>
                        </a:rPr>
                        <a:t>10 mg/kg total</a:t>
                      </a:r>
                    </a:p>
                    <a:p>
                      <a:pPr algn="ctr">
                        <a:buNone/>
                      </a:pPr>
                      <a:r>
                        <a:rPr sz="900">
                          <a:solidFill>
                            <a:srgbClr val="061A2E"/>
                          </a:solidFill>
                        </a:rPr>
                        <a:t>split s.c. + i.p.</a:t>
                      </a:r>
                    </a:p>
                  </a:txBody>
                  <a:tcPr marL="66675" marR="66675" marT="47625" marB="47625" anchor="ctr">
                    <a:solidFill>
                      <a:srgbClr val="F4F8FB"/>
                    </a:solidFill>
                  </a:tcPr>
                </a:tc>
                <a:tc>
                  <a:txBody>
                    <a:bodyPr/>
                    <a:lstStyle/>
                    <a:p>
                      <a:pPr algn="ctr">
                        <a:buNone/>
                      </a:pPr>
                      <a:r>
                        <a:rPr sz="975" b="1">
                          <a:solidFill>
                            <a:srgbClr val="061A2E"/>
                          </a:solidFill>
                        </a:rPr>
                        <a:t>42% lower</a:t>
                      </a:r>
                    </a:p>
                    <a:p>
                      <a:pPr algn="ctr">
                        <a:buNone/>
                      </a:pPr>
                      <a:r>
                        <a:rPr sz="975" b="1">
                          <a:solidFill>
                            <a:srgbClr val="061A2E"/>
                          </a:solidFill>
                        </a:rPr>
                        <a:t>365-point gap</a:t>
                      </a:r>
                    </a:p>
                  </a:txBody>
                  <a:tcPr marL="66675" marR="66675" marT="47625" marB="47625" anchor="ctr">
                    <a:solidFill>
                      <a:srgbClr val="DDF3F2"/>
                    </a:solidFill>
                  </a:tcPr>
                </a:tc>
                <a:tc>
                  <a:txBody>
                    <a:bodyPr/>
                    <a:lstStyle/>
                    <a:p>
                      <a:pPr algn="ctr">
                        <a:buNone/>
                      </a:pPr>
                      <a:r>
                        <a:rPr sz="975" b="1">
                          <a:solidFill>
                            <a:srgbClr val="061A2E"/>
                          </a:solidFill>
                        </a:rPr>
                        <a:t>30% lower</a:t>
                      </a:r>
                    </a:p>
                    <a:p>
                      <a:pPr algn="ctr">
                        <a:buNone/>
                      </a:pPr>
                      <a:r>
                        <a:rPr sz="975" b="1">
                          <a:solidFill>
                            <a:srgbClr val="061A2E"/>
                          </a:solidFill>
                        </a:rPr>
                        <a:t>191-point gap</a:t>
                      </a:r>
                    </a:p>
                  </a:txBody>
                  <a:tcPr marL="66675" marR="66675" marT="47625" marB="47625" anchor="ctr">
                    <a:solidFill>
                      <a:srgbClr val="DDF3F2"/>
                    </a:solidFill>
                  </a:tcPr>
                </a:tc>
              </a:tr>
              <a:tr h="571500">
                <a:tc>
                  <a:txBody>
                    <a:bodyPr/>
                    <a:lstStyle/>
                    <a:p>
                      <a:pPr algn="ctr">
                        <a:buNone/>
                      </a:pPr>
                      <a:r>
                        <a:rPr sz="1350" b="1">
                          <a:solidFill>
                            <a:srgbClr val="D7A23E"/>
                          </a:solidFill>
                        </a:rPr>
                        <a:t>8</a:t>
                      </a:r>
                    </a:p>
                  </a:txBody>
                  <a:tcPr marL="66675" marR="66675" marT="47625" marB="47625" anchor="ctr">
                    <a:solidFill>
                      <a:srgbClr val="FFFFFF"/>
                    </a:solidFill>
                  </a:tcPr>
                </a:tc>
                <a:tc>
                  <a:txBody>
                    <a:bodyPr/>
                    <a:lstStyle/>
                    <a:p>
                      <a:pPr algn="ctr">
                        <a:buNone/>
                      </a:pPr>
                      <a:r>
                        <a:rPr sz="900">
                          <a:solidFill>
                            <a:srgbClr val="061A2E"/>
                          </a:solidFill>
                        </a:rPr>
                        <a:t>Older HSA+ Rag−</a:t>
                      </a:r>
                    </a:p>
                    <a:p>
                      <a:pPr algn="ctr">
                        <a:buNone/>
                      </a:pPr>
                      <a:r>
                        <a:rPr sz="900">
                          <a:solidFill>
                            <a:srgbClr val="061A2E"/>
                          </a:solidFill>
                        </a:rPr>
                        <a:t>C57BL/6 mice</a:t>
                      </a:r>
                    </a:p>
                  </a:txBody>
                  <a:tcPr marL="66675" marR="66675" marT="47625" marB="47625" anchor="ctr">
                    <a:solidFill>
                      <a:srgbClr val="FFFFFF"/>
                    </a:solidFill>
                  </a:tcPr>
                </a:tc>
                <a:tc>
                  <a:txBody>
                    <a:bodyPr/>
                    <a:lstStyle/>
                    <a:p>
                      <a:pPr algn="ctr">
                        <a:buNone/>
                      </a:pPr>
                      <a:r>
                        <a:rPr sz="900">
                          <a:solidFill>
                            <a:srgbClr val="061A2E"/>
                          </a:solidFill>
                        </a:rPr>
                        <a:t>SN-38</a:t>
                      </a:r>
                    </a:p>
                  </a:txBody>
                  <a:tcPr marL="66675" marR="66675" marT="47625" marB="47625" anchor="ctr">
                    <a:solidFill>
                      <a:srgbClr val="FFFFFF"/>
                    </a:solidFill>
                  </a:tcPr>
                </a:tc>
                <a:tc>
                  <a:txBody>
                    <a:bodyPr/>
                    <a:lstStyle/>
                    <a:p>
                      <a:pPr algn="ctr">
                        <a:buNone/>
                      </a:pPr>
                      <a:r>
                        <a:rPr sz="900">
                          <a:solidFill>
                            <a:srgbClr val="061A2E"/>
                          </a:solidFill>
                        </a:rPr>
                        <a:t>10 mg/kg total oral</a:t>
                      </a:r>
                    </a:p>
                    <a:p>
                      <a:pPr algn="ctr">
                        <a:buNone/>
                      </a:pPr>
                      <a:r>
                        <a:rPr sz="900">
                          <a:solidFill>
                            <a:srgbClr val="061A2E"/>
                          </a:solidFill>
                        </a:rPr>
                        <a:t>split into four doses</a:t>
                      </a:r>
                    </a:p>
                  </a:txBody>
                  <a:tcPr marL="66675" marR="66675" marT="47625" marB="47625" anchor="ctr">
                    <a:solidFill>
                      <a:srgbClr val="FFFFFF"/>
                    </a:solidFill>
                  </a:tcPr>
                </a:tc>
                <a:tc>
                  <a:txBody>
                    <a:bodyPr/>
                    <a:lstStyle/>
                    <a:p>
                      <a:pPr algn="ctr">
                        <a:buNone/>
                      </a:pPr>
                      <a:r>
                        <a:rPr sz="975" b="1">
                          <a:solidFill>
                            <a:srgbClr val="061A2E"/>
                          </a:solidFill>
                        </a:rPr>
                        <a:t>44% lower</a:t>
                      </a:r>
                    </a:p>
                    <a:p>
                      <a:pPr algn="ctr">
                        <a:buNone/>
                      </a:pPr>
                      <a:r>
                        <a:rPr sz="975" b="1">
                          <a:solidFill>
                            <a:srgbClr val="061A2E"/>
                          </a:solidFill>
                        </a:rPr>
                        <a:t>1,072-point gap</a:t>
                      </a:r>
                    </a:p>
                  </a:txBody>
                  <a:tcPr marL="66675" marR="66675" marT="47625" marB="47625" anchor="ctr">
                    <a:solidFill>
                      <a:srgbClr val="E8F7F6"/>
                    </a:solidFill>
                  </a:tcPr>
                </a:tc>
                <a:tc>
                  <a:txBody>
                    <a:bodyPr/>
                    <a:lstStyle/>
                    <a:p>
                      <a:pPr algn="ctr">
                        <a:buNone/>
                      </a:pPr>
                      <a:r>
                        <a:rPr sz="975" b="1">
                          <a:solidFill>
                            <a:srgbClr val="061A2E"/>
                          </a:solidFill>
                        </a:rPr>
                        <a:t>56% lower</a:t>
                      </a:r>
                    </a:p>
                    <a:p>
                      <a:pPr algn="ctr">
                        <a:buNone/>
                      </a:pPr>
                      <a:r>
                        <a:rPr sz="975" b="1">
                          <a:solidFill>
                            <a:srgbClr val="061A2E"/>
                          </a:solidFill>
                        </a:rPr>
                        <a:t>1,425-point gap</a:t>
                      </a:r>
                    </a:p>
                  </a:txBody>
                  <a:tcPr marL="66675" marR="66675" marT="47625" marB="47625" anchor="ctr">
                    <a:solidFill>
                      <a:srgbClr val="E8F7F6"/>
                    </a:solidFill>
                  </a:tcPr>
                </a:tc>
              </a:tr>
            </a:tbl>
          </a:graphicData>
        </a:graphic>
      </p:graphicFrame>
      <p:sp>
        <p:nvSpPr>
          <p:cNvPr id="7" name="matrix-definition-band">
            <a:extLst xmlns:a="http://schemas.openxmlformats.org/drawingml/2006/main">
              <a:ext uri="{FF2B5EF4-FFF2-40B4-BE49-F238E27FC236}">
                <a16:creationId xmlns:a16="http://schemas.microsoft.com/office/drawing/2014/main" id="{442F6174-6FCF-4681-8762-CBCAE4E5EAE5}"/>
              </a:ext>
            </a:extLst>
          </p:cNvPr>
          <p:cNvSpPr>
            <a:spLocks xmlns:a="http://schemas.openxmlformats.org/drawingml/2006/main" noGrp="1"/>
          </p:cNvSpPr>
          <p:nvPr/>
        </p:nvSpPr>
        <p:spPr>
          <a:xfrm xmlns:a="http://schemas.openxmlformats.org/drawingml/2006/main">
            <a:off x="685800" y="5781675"/>
            <a:ext cx="10820400" cy="457200"/>
          </a:xfrm>
          <a:prstGeom xmlns:a="http://schemas.openxmlformats.org/drawingml/2006/main" prst="roundRect">
            <a:avLst>
              <a:gd name="adj" fmla="val 16667"/>
            </a:avLst>
          </a:prstGeom>
          <a:solidFill xmlns:a="http://schemas.openxmlformats.org/drawingml/2006/main">
            <a:srgbClr val="F7F3EA"/>
          </a:solidFill>
          <a:ln xmlns:a="http://schemas.openxmlformats.org/drawingml/2006/main" w="9525">
            <a:solidFill>
              <a:srgbClr val="D7A23E"/>
            </a:solidFill>
            <a:prstDash val="solid"/>
          </a:ln>
        </p:spPr>
        <p:txBody>
          <a:bodyPr xmlns:a="http://schemas.openxmlformats.org/drawingml/2006/main"/>
          <a:lstStyle xmlns:a="http://schemas.openxmlformats.org/drawingml/2006/main"/>
          <a:p xmlns:a="http://schemas.openxmlformats.org/drawingml/2006/main">
            <a:endParaRPr/>
          </a:p>
        </p:txBody>
      </p:sp>
      <p:sp>
        <p:nvSpPr>
          <p:cNvPr id="8" name="matrix-definition-text">
            <a:extLst xmlns:a="http://schemas.openxmlformats.org/drawingml/2006/main">
              <a:ext uri="{FF2B5EF4-FFF2-40B4-BE49-F238E27FC236}">
                <a16:creationId xmlns:a16="http://schemas.microsoft.com/office/drawing/2014/main" id="{E55531D9-72CA-4B48-A44C-339AF5C1A9B6}"/>
              </a:ext>
            </a:extLst>
          </p:cNvPr>
          <p:cNvSpPr>
            <a:spLocks xmlns:a="http://schemas.openxmlformats.org/drawingml/2006/main" noGrp="1"/>
          </p:cNvSpPr>
          <p:nvPr/>
        </p:nvSpPr>
        <p:spPr>
          <a:xfrm xmlns:a="http://schemas.openxmlformats.org/drawingml/2006/main">
            <a:off x="914400" y="5895975"/>
            <a:ext cx="10363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p xmlns:a="http://schemas.openxmlformats.org/drawingml/2006/main">
            <a:pPr algn="ctr">
              <a:buNone/>
              <a:defRPr sz="1050" b="1">
                <a:solidFill>
                  <a:srgbClr val="061A2E"/>
                </a:solidFill>
              </a:defRPr>
            </a:pPr>
            <a:r>
              <a:rPr sz="1050" b="1">
                <a:solidFill>
                  <a:srgbClr val="061A2E"/>
                </a:solidFill>
              </a:rPr>
              <a:t>“Lower” is the relative reduction in growth. “Point gap” is the absolute difference between the comparator and NSS-01 growth percentages.</a:t>
            </a:r>
          </a:p>
        </p:txBody>
      </p:sp>
      <p:sp>
        <p:nvSpPr>
          <p:cNvPr id="9" name="matrix-footnote">
            <a:extLst xmlns:a="http://schemas.openxmlformats.org/drawingml/2006/main">
              <a:ext uri="{FF2B5EF4-FFF2-40B4-BE49-F238E27FC236}">
                <a16:creationId xmlns:a16="http://schemas.microsoft.com/office/drawing/2014/main" id="{D9E457E1-3F48-4E2B-8247-FA95814CCF9C}"/>
              </a:ext>
            </a:extLst>
          </p:cNvPr>
          <p:cNvSpPr>
            <a:spLocks xmlns:a="http://schemas.openxmlformats.org/drawingml/2006/main" noGrp="1"/>
          </p:cNvSpPr>
          <p:nvPr/>
        </p:nvSpPr>
        <p:spPr>
          <a:xfrm xmlns:a="http://schemas.openxmlformats.org/drawingml/2006/main">
            <a:off x="876300" y="6286500"/>
            <a:ext cx="104394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Autofit/>
          </a:bodyPr>
          <a:lstStyle xmlns:a="http://schemas.openxmlformats.org/drawingml/2006/main"/>
          <a:p xmlns:a="http://schemas.openxmlformats.org/drawingml/2006/main">
            <a:pPr algn="ctr">
              <a:buNone/>
              <a:defRPr sz="675">
                <a:solidFill>
                  <a:srgbClr val="5E7185"/>
                </a:solidFill>
              </a:defRPr>
            </a:pPr>
            <a:r>
              <a:rPr sz="675">
                <a:solidFill>
                  <a:srgbClr val="5E7185"/>
                </a:solidFill>
              </a:rPr>
              <a:t>Final tumor volume was normalized to baseline. Point gaps greater than 100 can occur when tumors grow several-fold from baseline. Experiments were not pooled.</a:t>
            </a:r>
          </a:p>
        </p:txBody>
      </p:sp>
      <p:pic>
        <p:nvPicPr>
          <p:cNvPr id="23" name="Picture 19"/>
          <p:cNvPicPr>
            <a:picLocks xmlns:a="http://schemas.openxmlformats.org/drawingml/2006/main" noChangeAspect="1"/>
          </p:cNvPicPr>
          <p:nvPr/>
        </p:nvPicPr>
        <p:blipFill>
          <a:blip xmlns:r="http://schemas.openxmlformats.org/officeDocument/2006/relationships" xmlns:a="http://schemas.openxmlformats.org/drawingml/2006/main" r:embed="Race4d54eba2a4b19"/>
          <a:stretch xmlns:a="http://schemas.openxmlformats.org/drawingml/2006/main"/>
        </p:blipFill>
        <p:spPr>
          <a:xfrm xmlns:a="http://schemas.openxmlformats.org/drawingml/2006/main">
            <a:off x="9669066" y="6419850"/>
            <a:ext cx="950119" cy="361950"/>
          </a:xfrm>
          <a:prstGeom xmlns:a="http://schemas.openxmlformats.org/drawingml/2006/main" prst="rect">
            <a:avLst/>
          </a:prstGeom>
        </p:spPr>
      </p:pic>
    </p:spTree>
    <p:extLst>
      <p:ext uri="{BB962C8B-B14F-4D97-AF65-F5344CB8AC3E}">
        <p14:creationId xmlns:p14="http://schemas.microsoft.com/office/powerpoint/2010/main" val="1957316738"/>
      </p:ext>
    </p:extLst>
  </p:cSld>
</p:sld>
</file>

<file path=ppt/slides/slide9.xml><?xml version="1.0" encoding="utf-8"?>
<p:sld xmlns:p="http://schemas.openxmlformats.org/presentationml/2006/main">
  <p:cSld>
    <p:bg>
      <p:bgPr>
        <a:solidFill xmlns:a="http://schemas.openxmlformats.org/drawingml/2006/main">
          <a:srgbClr val="F4F8FB"/>
        </a:solidFill>
      </p:bgPr>
    </p:bg>
    <p:spTree>
      <p:nvGrpSpPr>
        <p:cNvPr id="1" name=""/>
        <p:cNvGrpSpPr/>
        <p:nvPr/>
      </p:nvGrpSpPr>
      <p:grpSpPr>
        <a:xfrm xmlns:a="http://schemas.openxmlformats.org/drawingml/2006/main"/>
      </p:grpSpPr>
      <p:sp>
        <p:nvSpPr>
          <p:cNvPr id="2" name="slide-title">
            <a:extLst xmlns:a="http://schemas.openxmlformats.org/drawingml/2006/main">
              <a:ext uri="{FF2B5EF4-FFF2-40B4-BE49-F238E27FC236}">
                <a16:creationId xmlns:a16="http://schemas.microsoft.com/office/drawing/2014/main" id="{A5BACAAC-F9B7-4764-AC7D-A1AB52C3436A}"/>
              </a:ext>
            </a:extLst>
          </p:cNvPr>
          <p:cNvSpPr>
            <a:spLocks xmlns:a="http://schemas.openxmlformats.org/drawingml/2006/main" noGrp="1"/>
          </p:cNvSpPr>
          <p:nvPr/>
        </p:nvSpPr>
        <p:spPr>
          <a:xfrm xmlns:a="http://schemas.openxmlformats.org/drawingml/2006/main">
            <a:off x="609600" y="747713"/>
            <a:ext cx="10744200" cy="652461"/>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5000"/>
              </a:lnSpc>
              <a:buNone/>
              <a:defRPr sz="2850" b="1">
                <a:solidFill>
                  <a:srgbClr val="061A2E"/>
                </a:solidFill>
                <a:latin typeface="Aptos"/>
                <a:ea typeface="Aptos"/>
                <a:cs typeface="Aptos"/>
              </a:defRPr>
            </a:pPr>
            <a:r>
              <a:rPr sz="2200" b="1">
                <a:solidFill>
                  <a:srgbClr val="061A2E"/>
                </a:solidFill>
                <a:latin typeface="Aptos"/>
                <a:ea typeface="Aptos"/>
                <a:cs typeface="Aptos"/>
              </a:rPr>
              <a:t>Pancreatic cancer leaves patients with too few durable options</a:t>
            </a:r>
          </a:p>
        </p:txBody>
      </p:sp>
      <p:sp>
        <p:nvSpPr>
          <p:cNvPr id="3" name="slide-subtitle">
            <a:extLst xmlns:a="http://schemas.openxmlformats.org/drawingml/2006/main">
              <a:ext uri="{FF2B5EF4-FFF2-40B4-BE49-F238E27FC236}">
                <a16:creationId xmlns:a16="http://schemas.microsoft.com/office/drawing/2014/main" id="{675AAD8A-31F4-4334-B011-F0CCA8C4E5FC}"/>
              </a:ext>
            </a:extLst>
          </p:cNvPr>
          <p:cNvSpPr>
            <a:spLocks xmlns:a="http://schemas.openxmlformats.org/drawingml/2006/main" noGrp="1"/>
          </p:cNvSpPr>
          <p:nvPr/>
        </p:nvSpPr>
        <p:spPr>
          <a:xfrm xmlns:a="http://schemas.openxmlformats.org/drawingml/2006/main">
            <a:off x="609600" y="1390650"/>
            <a:ext cx="10287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5000"/>
              </a:lnSpc>
              <a:buNone/>
              <a:defRPr sz="1350" b="0">
                <a:solidFill>
                  <a:srgbClr val="5E7185"/>
                </a:solidFill>
                <a:latin typeface="Aptos"/>
                <a:ea typeface="Aptos"/>
                <a:cs typeface="Aptos"/>
              </a:defRPr>
            </a:pPr>
            <a:r>
              <a:rPr sz="1350" b="0">
                <a:solidFill>
                  <a:srgbClr val="5E7185"/>
                </a:solidFill>
                <a:latin typeface="Aptos"/>
                <a:ea typeface="Aptos"/>
                <a:cs typeface="Aptos"/>
              </a:rPr>
              <a:t>For patients and families, the need is immediate: a path to durable control.</a:t>
            </a:r>
          </a:p>
        </p:txBody>
      </p:sp>
      <p:sp>
        <p:nvSpPr>
          <p:cNvPr id="4" name="pancreas-metric-card-0">
            <a:extLst xmlns:a="http://schemas.openxmlformats.org/drawingml/2006/main">
              <a:ext uri="{FF2B5EF4-FFF2-40B4-BE49-F238E27FC236}">
                <a16:creationId xmlns:a16="http://schemas.microsoft.com/office/drawing/2014/main" id="{FBFF58AE-2A14-44E5-BAC9-BB2DBFC70CF5}"/>
              </a:ext>
            </a:extLst>
          </p:cNvPr>
          <p:cNvSpPr>
            <a:spLocks xmlns:a="http://schemas.openxmlformats.org/drawingml/2006/main" noGrp="1"/>
          </p:cNvSpPr>
          <p:nvPr/>
        </p:nvSpPr>
        <p:spPr>
          <a:xfrm xmlns:a="http://schemas.openxmlformats.org/drawingml/2006/main">
            <a:off x="685800" y="2143125"/>
            <a:ext cx="3238500" cy="1952625"/>
          </a:xfrm>
          <a:prstGeom xmlns:a="http://schemas.openxmlformats.org/drawingml/2006/main" prst="roundRect">
            <a:avLst>
              <a:gd name="adj" fmla="val 8780"/>
            </a:avLst>
          </a:prstGeom>
          <a:solidFill xmlns:a="http://schemas.openxmlformats.org/drawingml/2006/main">
            <a:srgbClr val="FFFFFF"/>
          </a:solidFill>
          <a:ln xmlns:a="http://schemas.openxmlformats.org/drawingml/2006/main" w="9525">
            <a:solidFill>
              <a:srgbClr val="D5E0EA"/>
            </a:solidFill>
            <a:prstDash val="solid"/>
          </a:ln>
        </p:spPr>
        <p:txBody>
          <a:bodyPr xmlns:a="http://schemas.openxmlformats.org/drawingml/2006/main"/>
          <a:lstStyle xmlns:a="http://schemas.openxmlformats.org/drawingml/2006/main"/>
          <a:p xmlns:a="http://schemas.openxmlformats.org/drawingml/2006/main">
            <a:endParaRPr/>
          </a:p>
        </p:txBody>
      </p:sp>
      <p:sp>
        <p:nvSpPr>
          <p:cNvPr id="5" name="pancreas-metric-value-0">
            <a:extLst xmlns:a="http://schemas.openxmlformats.org/drawingml/2006/main">
              <a:ext uri="{FF2B5EF4-FFF2-40B4-BE49-F238E27FC236}">
                <a16:creationId xmlns:a16="http://schemas.microsoft.com/office/drawing/2014/main" id="{0A566C9A-8047-4D13-AE49-F5A78DF38DD9}"/>
              </a:ext>
            </a:extLst>
          </p:cNvPr>
          <p:cNvSpPr>
            <a:spLocks xmlns:a="http://schemas.openxmlformats.org/drawingml/2006/main" noGrp="1"/>
          </p:cNvSpPr>
          <p:nvPr/>
        </p:nvSpPr>
        <p:spPr>
          <a:xfrm xmlns:a="http://schemas.openxmlformats.org/drawingml/2006/main">
            <a:off x="895350" y="2400300"/>
            <a:ext cx="28194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a:bodyPr>
          <a:lstStyle xmlns:a="http://schemas.openxmlformats.org/drawingml/2006/main"/>
          <a:p xmlns:a="http://schemas.openxmlformats.org/drawingml/2006/main">
            <a:pPr algn="ctr">
              <a:lnSpc>
                <a:spcPct val="105000"/>
              </a:lnSpc>
              <a:buNone/>
              <a:defRPr sz="4050" b="1">
                <a:solidFill>
                  <a:srgbClr val="1E63B6"/>
                </a:solidFill>
                <a:latin typeface="Aptos"/>
                <a:ea typeface="Aptos"/>
                <a:cs typeface="Aptos"/>
              </a:defRPr>
            </a:pPr>
            <a:r>
              <a:rPr sz="4050" b="1">
                <a:solidFill>
                  <a:srgbClr val="1E63B6"/>
                </a:solidFill>
                <a:latin typeface="Aptos"/>
                <a:ea typeface="Aptos"/>
                <a:cs typeface="Aptos"/>
              </a:rPr>
              <a:t>67,530</a:t>
            </a:r>
          </a:p>
        </p:txBody>
      </p:sp>
      <p:sp>
        <p:nvSpPr>
          <p:cNvPr id="6" name="pancreas-metric-label-0">
            <a:extLst xmlns:a="http://schemas.openxmlformats.org/drawingml/2006/main">
              <a:ext uri="{FF2B5EF4-FFF2-40B4-BE49-F238E27FC236}">
                <a16:creationId xmlns:a16="http://schemas.microsoft.com/office/drawing/2014/main" id="{EBEF7A1C-E9A5-45BC-B157-9985F4936DD0}"/>
              </a:ext>
            </a:extLst>
          </p:cNvPr>
          <p:cNvSpPr>
            <a:spLocks xmlns:a="http://schemas.openxmlformats.org/drawingml/2006/main" noGrp="1"/>
          </p:cNvSpPr>
          <p:nvPr/>
        </p:nvSpPr>
        <p:spPr>
          <a:xfrm xmlns:a="http://schemas.openxmlformats.org/drawingml/2006/main">
            <a:off x="952500" y="3276600"/>
            <a:ext cx="27051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10000"/>
              </a:lnSpc>
              <a:buNone/>
              <a:defRPr sz="1350" b="0">
                <a:solidFill>
                  <a:srgbClr val="5E7185"/>
                </a:solidFill>
                <a:latin typeface="Aptos"/>
                <a:ea typeface="Aptos"/>
                <a:cs typeface="Aptos"/>
              </a:defRPr>
            </a:pPr>
            <a:r>
              <a:rPr sz="1350" b="0">
                <a:solidFill>
                  <a:srgbClr val="5E7185"/>
                </a:solidFill>
                <a:latin typeface="Aptos"/>
                <a:ea typeface="Aptos"/>
                <a:cs typeface="Aptos"/>
              </a:rPr>
              <a:t>estimated new U.S. cases in 2026</a:t>
            </a:r>
          </a:p>
        </p:txBody>
      </p:sp>
      <p:sp>
        <p:nvSpPr>
          <p:cNvPr id="7" name="pancreas-metric-card-1">
            <a:extLst xmlns:a="http://schemas.openxmlformats.org/drawingml/2006/main">
              <a:ext uri="{FF2B5EF4-FFF2-40B4-BE49-F238E27FC236}">
                <a16:creationId xmlns:a16="http://schemas.microsoft.com/office/drawing/2014/main" id="{6F2668C9-5547-4B11-940C-FA50016C186D}"/>
              </a:ext>
            </a:extLst>
          </p:cNvPr>
          <p:cNvSpPr>
            <a:spLocks xmlns:a="http://schemas.openxmlformats.org/drawingml/2006/main" noGrp="1"/>
          </p:cNvSpPr>
          <p:nvPr/>
        </p:nvSpPr>
        <p:spPr>
          <a:xfrm xmlns:a="http://schemas.openxmlformats.org/drawingml/2006/main">
            <a:off x="4400550" y="2143125"/>
            <a:ext cx="3238500" cy="1952625"/>
          </a:xfrm>
          <a:prstGeom xmlns:a="http://schemas.openxmlformats.org/drawingml/2006/main" prst="roundRect">
            <a:avLst>
              <a:gd name="adj" fmla="val 8780"/>
            </a:avLst>
          </a:prstGeom>
          <a:solidFill xmlns:a="http://schemas.openxmlformats.org/drawingml/2006/main">
            <a:srgbClr val="FFFFFF"/>
          </a:solidFill>
          <a:ln xmlns:a="http://schemas.openxmlformats.org/drawingml/2006/main" w="9525">
            <a:solidFill>
              <a:srgbClr val="D5E0EA"/>
            </a:solidFill>
            <a:prstDash val="solid"/>
          </a:ln>
        </p:spPr>
        <p:txBody>
          <a:bodyPr xmlns:a="http://schemas.openxmlformats.org/drawingml/2006/main"/>
          <a:lstStyle xmlns:a="http://schemas.openxmlformats.org/drawingml/2006/main"/>
          <a:p xmlns:a="http://schemas.openxmlformats.org/drawingml/2006/main">
            <a:endParaRPr/>
          </a:p>
        </p:txBody>
      </p:sp>
      <p:sp>
        <p:nvSpPr>
          <p:cNvPr id="8" name="pancreas-metric-value-1">
            <a:extLst xmlns:a="http://schemas.openxmlformats.org/drawingml/2006/main">
              <a:ext uri="{FF2B5EF4-FFF2-40B4-BE49-F238E27FC236}">
                <a16:creationId xmlns:a16="http://schemas.microsoft.com/office/drawing/2014/main" id="{FAE17D10-8A60-42F3-8A05-2E46906F8E44}"/>
              </a:ext>
            </a:extLst>
          </p:cNvPr>
          <p:cNvSpPr>
            <a:spLocks xmlns:a="http://schemas.openxmlformats.org/drawingml/2006/main" noGrp="1"/>
          </p:cNvSpPr>
          <p:nvPr/>
        </p:nvSpPr>
        <p:spPr>
          <a:xfrm xmlns:a="http://schemas.openxmlformats.org/drawingml/2006/main">
            <a:off x="4610100" y="2400300"/>
            <a:ext cx="28194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a:bodyPr>
          <a:lstStyle xmlns:a="http://schemas.openxmlformats.org/drawingml/2006/main"/>
          <a:p xmlns:a="http://schemas.openxmlformats.org/drawingml/2006/main">
            <a:pPr algn="ctr">
              <a:lnSpc>
                <a:spcPct val="105000"/>
              </a:lnSpc>
              <a:buNone/>
              <a:defRPr sz="4050" b="1">
                <a:solidFill>
                  <a:srgbClr val="20B5B2"/>
                </a:solidFill>
                <a:latin typeface="Aptos"/>
                <a:ea typeface="Aptos"/>
                <a:cs typeface="Aptos"/>
              </a:defRPr>
            </a:pPr>
            <a:r>
              <a:rPr sz="4050" b="1">
                <a:solidFill>
                  <a:srgbClr val="20B5B2"/>
                </a:solidFill>
                <a:latin typeface="Aptos"/>
                <a:ea typeface="Aptos"/>
                <a:cs typeface="Aptos"/>
              </a:rPr>
              <a:t>52,740</a:t>
            </a:r>
          </a:p>
        </p:txBody>
      </p:sp>
      <p:sp>
        <p:nvSpPr>
          <p:cNvPr id="9" name="pancreas-metric-label-1">
            <a:extLst xmlns:a="http://schemas.openxmlformats.org/drawingml/2006/main">
              <a:ext uri="{FF2B5EF4-FFF2-40B4-BE49-F238E27FC236}">
                <a16:creationId xmlns:a16="http://schemas.microsoft.com/office/drawing/2014/main" id="{428AEC18-CDDF-4B80-A94F-D343017AA9ED}"/>
              </a:ext>
            </a:extLst>
          </p:cNvPr>
          <p:cNvSpPr>
            <a:spLocks xmlns:a="http://schemas.openxmlformats.org/drawingml/2006/main" noGrp="1"/>
          </p:cNvSpPr>
          <p:nvPr/>
        </p:nvSpPr>
        <p:spPr>
          <a:xfrm xmlns:a="http://schemas.openxmlformats.org/drawingml/2006/main">
            <a:off x="4667250" y="3276600"/>
            <a:ext cx="27051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10000"/>
              </a:lnSpc>
              <a:buNone/>
              <a:defRPr sz="1350" b="0">
                <a:solidFill>
                  <a:srgbClr val="5E7185"/>
                </a:solidFill>
                <a:latin typeface="Aptos"/>
                <a:ea typeface="Aptos"/>
                <a:cs typeface="Aptos"/>
              </a:defRPr>
            </a:pPr>
            <a:r>
              <a:rPr sz="1350" b="0">
                <a:solidFill>
                  <a:srgbClr val="5E7185"/>
                </a:solidFill>
                <a:latin typeface="Aptos"/>
                <a:ea typeface="Aptos"/>
                <a:cs typeface="Aptos"/>
              </a:rPr>
              <a:t>estimated U.S. deaths in 2026</a:t>
            </a:r>
          </a:p>
        </p:txBody>
      </p:sp>
      <p:sp>
        <p:nvSpPr>
          <p:cNvPr id="10" name="pancreas-metric-card-2">
            <a:extLst xmlns:a="http://schemas.openxmlformats.org/drawingml/2006/main">
              <a:ext uri="{FF2B5EF4-FFF2-40B4-BE49-F238E27FC236}">
                <a16:creationId xmlns:a16="http://schemas.microsoft.com/office/drawing/2014/main" id="{751D04C2-9463-46E6-8391-702813361E83}"/>
              </a:ext>
            </a:extLst>
          </p:cNvPr>
          <p:cNvSpPr>
            <a:spLocks xmlns:a="http://schemas.openxmlformats.org/drawingml/2006/main" noGrp="1"/>
          </p:cNvSpPr>
          <p:nvPr/>
        </p:nvSpPr>
        <p:spPr>
          <a:xfrm xmlns:a="http://schemas.openxmlformats.org/drawingml/2006/main">
            <a:off x="8115300" y="2143125"/>
            <a:ext cx="3238500" cy="1952625"/>
          </a:xfrm>
          <a:prstGeom xmlns:a="http://schemas.openxmlformats.org/drawingml/2006/main" prst="roundRect">
            <a:avLst>
              <a:gd name="adj" fmla="val 8780"/>
            </a:avLst>
          </a:prstGeom>
          <a:solidFill xmlns:a="http://schemas.openxmlformats.org/drawingml/2006/main">
            <a:srgbClr val="FFFFFF"/>
          </a:solidFill>
          <a:ln xmlns:a="http://schemas.openxmlformats.org/drawingml/2006/main" w="19050">
            <a:solidFill>
              <a:srgbClr val="D7A23E"/>
            </a:solidFill>
            <a:prstDash val="solid"/>
          </a:ln>
        </p:spPr>
        <p:txBody>
          <a:bodyPr xmlns:a="http://schemas.openxmlformats.org/drawingml/2006/main"/>
          <a:lstStyle xmlns:a="http://schemas.openxmlformats.org/drawingml/2006/main"/>
          <a:p xmlns:a="http://schemas.openxmlformats.org/drawingml/2006/main">
            <a:endParaRPr/>
          </a:p>
        </p:txBody>
      </p:sp>
      <p:sp>
        <p:nvSpPr>
          <p:cNvPr id="11" name="pancreas-metric-value-2">
            <a:extLst xmlns:a="http://schemas.openxmlformats.org/drawingml/2006/main">
              <a:ext uri="{FF2B5EF4-FFF2-40B4-BE49-F238E27FC236}">
                <a16:creationId xmlns:a16="http://schemas.microsoft.com/office/drawing/2014/main" id="{7BC82ABA-A398-45C3-BFC1-D645A5C84C44}"/>
              </a:ext>
            </a:extLst>
          </p:cNvPr>
          <p:cNvSpPr>
            <a:spLocks xmlns:a="http://schemas.openxmlformats.org/drawingml/2006/main" noGrp="1"/>
          </p:cNvSpPr>
          <p:nvPr/>
        </p:nvSpPr>
        <p:spPr>
          <a:xfrm xmlns:a="http://schemas.openxmlformats.org/drawingml/2006/main">
            <a:off x="8324850" y="2400300"/>
            <a:ext cx="28194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a:bodyPr>
          <a:lstStyle xmlns:a="http://schemas.openxmlformats.org/drawingml/2006/main"/>
          <a:p xmlns:a="http://schemas.openxmlformats.org/drawingml/2006/main">
            <a:pPr algn="ctr">
              <a:lnSpc>
                <a:spcPct val="105000"/>
              </a:lnSpc>
              <a:buNone/>
              <a:defRPr sz="4050" b="1">
                <a:solidFill>
                  <a:srgbClr val="D7A23E"/>
                </a:solidFill>
                <a:latin typeface="Aptos"/>
                <a:ea typeface="Aptos"/>
                <a:cs typeface="Aptos"/>
              </a:defRPr>
            </a:pPr>
            <a:r>
              <a:rPr sz="4050" b="1">
                <a:solidFill>
                  <a:srgbClr val="D7A23E"/>
                </a:solidFill>
                <a:latin typeface="Aptos"/>
                <a:ea typeface="Aptos"/>
                <a:cs typeface="Aptos"/>
              </a:rPr>
              <a:t>13.7%</a:t>
            </a:r>
          </a:p>
        </p:txBody>
      </p:sp>
      <p:sp>
        <p:nvSpPr>
          <p:cNvPr id="12" name="pancreas-metric-label-2">
            <a:extLst xmlns:a="http://schemas.openxmlformats.org/drawingml/2006/main">
              <a:ext uri="{FF2B5EF4-FFF2-40B4-BE49-F238E27FC236}">
                <a16:creationId xmlns:a16="http://schemas.microsoft.com/office/drawing/2014/main" id="{C302AC2E-1EAE-4BA3-82BC-B2F76C465484}"/>
              </a:ext>
            </a:extLst>
          </p:cNvPr>
          <p:cNvSpPr>
            <a:spLocks xmlns:a="http://schemas.openxmlformats.org/drawingml/2006/main" noGrp="1"/>
          </p:cNvSpPr>
          <p:nvPr/>
        </p:nvSpPr>
        <p:spPr>
          <a:xfrm xmlns:a="http://schemas.openxmlformats.org/drawingml/2006/main">
            <a:off x="8382000" y="3276600"/>
            <a:ext cx="27051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10000"/>
              </a:lnSpc>
              <a:buNone/>
              <a:defRPr sz="1350" b="0">
                <a:solidFill>
                  <a:srgbClr val="5E7185"/>
                </a:solidFill>
                <a:latin typeface="Aptos"/>
                <a:ea typeface="Aptos"/>
                <a:cs typeface="Aptos"/>
              </a:defRPr>
            </a:pPr>
            <a:r>
              <a:rPr sz="1350" b="0">
                <a:solidFill>
                  <a:srgbClr val="5E7185"/>
                </a:solidFill>
                <a:latin typeface="Aptos"/>
                <a:ea typeface="Aptos"/>
                <a:cs typeface="Aptos"/>
              </a:rPr>
              <a:t>five-year relative survival</a:t>
            </a:r>
          </a:p>
        </p:txBody>
      </p:sp>
      <p:sp>
        <p:nvSpPr>
          <p:cNvPr id="13" name="pancreas-stage-band">
            <a:extLst xmlns:a="http://schemas.openxmlformats.org/drawingml/2006/main">
              <a:ext uri="{FF2B5EF4-FFF2-40B4-BE49-F238E27FC236}">
                <a16:creationId xmlns:a16="http://schemas.microsoft.com/office/drawing/2014/main" id="{FA13CF42-BB51-493D-8084-9E551EE9DDAA}"/>
              </a:ext>
            </a:extLst>
          </p:cNvPr>
          <p:cNvSpPr>
            <a:spLocks xmlns:a="http://schemas.openxmlformats.org/drawingml/2006/main" noGrp="1"/>
          </p:cNvSpPr>
          <p:nvPr/>
        </p:nvSpPr>
        <p:spPr>
          <a:xfrm xmlns:a="http://schemas.openxmlformats.org/drawingml/2006/main">
            <a:off x="685800" y="4476750"/>
            <a:ext cx="10668000" cy="971550"/>
          </a:xfrm>
          <a:prstGeom xmlns:a="http://schemas.openxmlformats.org/drawingml/2006/main" prst="roundRect">
            <a:avLst>
              <a:gd name="adj" fmla="val 17647"/>
            </a:avLst>
          </a:prstGeom>
          <a:solidFill xmlns:a="http://schemas.openxmlformats.org/drawingml/2006/main">
            <a:srgbClr val="F7F3EA"/>
          </a:solidFill>
          <a:ln xmlns:a="http://schemas.openxmlformats.org/drawingml/2006/main" w="9525">
            <a:solidFill>
              <a:srgbClr val="D7A23E"/>
            </a:solidFill>
            <a:prstDash val="solid"/>
          </a:ln>
        </p:spPr>
        <p:txBody>
          <a:bodyPr xmlns:a="http://schemas.openxmlformats.org/drawingml/2006/main"/>
          <a:lstStyle xmlns:a="http://schemas.openxmlformats.org/drawingml/2006/main"/>
          <a:p xmlns:a="http://schemas.openxmlformats.org/drawingml/2006/main">
            <a:endParaRPr/>
          </a:p>
        </p:txBody>
      </p:sp>
      <p:sp>
        <p:nvSpPr>
          <p:cNvPr id="14" name="pancreas-stage-k">
            <a:extLst xmlns:a="http://schemas.openxmlformats.org/drawingml/2006/main">
              <a:ext uri="{FF2B5EF4-FFF2-40B4-BE49-F238E27FC236}">
                <a16:creationId xmlns:a16="http://schemas.microsoft.com/office/drawing/2014/main" id="{96A37833-72AC-4854-BFE8-A16E71A0D456}"/>
              </a:ext>
            </a:extLst>
          </p:cNvPr>
          <p:cNvSpPr>
            <a:spLocks xmlns:a="http://schemas.openxmlformats.org/drawingml/2006/main" noGrp="1"/>
          </p:cNvSpPr>
          <p:nvPr/>
        </p:nvSpPr>
        <p:spPr>
          <a:xfrm xmlns:a="http://schemas.openxmlformats.org/drawingml/2006/main">
            <a:off x="971550" y="4638675"/>
            <a:ext cx="4095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a:bodyPr>
          <a:lstStyle xmlns:a="http://schemas.openxmlformats.org/drawingml/2006/main"/>
          <a:p xmlns:a="http://schemas.openxmlformats.org/drawingml/2006/main">
            <a:pPr algn="l">
              <a:lnSpc>
                <a:spcPct val="105000"/>
              </a:lnSpc>
              <a:buNone/>
              <a:defRPr sz="1050" b="1">
                <a:solidFill>
                  <a:srgbClr val="D7A23E"/>
                </a:solidFill>
                <a:latin typeface="Aptos"/>
                <a:ea typeface="Aptos"/>
                <a:cs typeface="Aptos"/>
              </a:defRPr>
            </a:pPr>
            <a:r>
              <a:rPr sz="1050" b="1">
                <a:solidFill>
                  <a:srgbClr val="D7A23E"/>
                </a:solidFill>
                <a:latin typeface="Aptos"/>
                <a:ea typeface="Aptos"/>
                <a:cs typeface="Aptos"/>
              </a:rPr>
              <a:t>LATE DETECTION COMPOUNDS THE CHALLENGE</a:t>
            </a:r>
          </a:p>
        </p:txBody>
      </p:sp>
      <p:sp>
        <p:nvSpPr>
          <p:cNvPr id="15" name="pancreas-stage-t">
            <a:extLst xmlns:a="http://schemas.openxmlformats.org/drawingml/2006/main">
              <a:ext uri="{FF2B5EF4-FFF2-40B4-BE49-F238E27FC236}">
                <a16:creationId xmlns:a16="http://schemas.microsoft.com/office/drawing/2014/main" id="{21D02160-9462-4825-B89D-0EA9FB6CCB6B}"/>
              </a:ext>
            </a:extLst>
          </p:cNvPr>
          <p:cNvSpPr>
            <a:spLocks xmlns:a="http://schemas.openxmlformats.org/drawingml/2006/main" noGrp="1"/>
          </p:cNvSpPr>
          <p:nvPr/>
        </p:nvSpPr>
        <p:spPr>
          <a:xfrm xmlns:a="http://schemas.openxmlformats.org/drawingml/2006/main">
            <a:off x="971550" y="4972050"/>
            <a:ext cx="9906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105000"/>
              </a:lnSpc>
              <a:buNone/>
              <a:defRPr sz="1200" b="1">
                <a:solidFill>
                  <a:srgbClr val="061A2E"/>
                </a:solidFill>
                <a:latin typeface="Aptos"/>
                <a:ea typeface="Aptos"/>
                <a:cs typeface="Aptos"/>
              </a:defRPr>
            </a:pPr>
            <a:r>
              <a:rPr sz="1200" b="1">
                <a:solidFill>
                  <a:srgbClr val="061A2E"/>
                </a:solidFill>
                <a:latin typeface="Aptos"/>
                <a:ea typeface="Aptos"/>
                <a:cs typeface="Aptos"/>
              </a:rPr>
              <a:t>51% of cases are diagnosed after distant spread. Five-year survival at that stage is 3.4%.</a:t>
            </a:r>
          </a:p>
        </p:txBody>
      </p:sp>
      <p:sp>
        <p:nvSpPr>
          <p:cNvPr id="16" name="need-source">
            <a:extLst xmlns:a="http://schemas.openxmlformats.org/drawingml/2006/main">
              <a:ext uri="{FF2B5EF4-FFF2-40B4-BE49-F238E27FC236}">
                <a16:creationId xmlns:a16="http://schemas.microsoft.com/office/drawing/2014/main" id="{5E9C7F7F-0CFB-4323-A026-88366D77E286}"/>
              </a:ext>
            </a:extLst>
          </p:cNvPr>
          <p:cNvSpPr>
            <a:spLocks xmlns:a="http://schemas.openxmlformats.org/drawingml/2006/main" noGrp="1"/>
          </p:cNvSpPr>
          <p:nvPr/>
        </p:nvSpPr>
        <p:spPr>
          <a:xfrm xmlns:a="http://schemas.openxmlformats.org/drawingml/2006/main">
            <a:off x="685800" y="5867400"/>
            <a:ext cx="857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5000"/>
              </a:lnSpc>
              <a:buNone/>
              <a:defRPr sz="900" b="0">
                <a:solidFill>
                  <a:srgbClr val="5E7185"/>
                </a:solidFill>
                <a:latin typeface="Aptos"/>
                <a:ea typeface="Aptos"/>
                <a:cs typeface="Aptos"/>
              </a:defRPr>
            </a:pPr>
            <a:r>
              <a:rPr sz="900" b="0">
                <a:solidFill>
                  <a:srgbClr val="5E7185"/>
                </a:solidFill>
                <a:latin typeface="Aptos"/>
                <a:ea typeface="Aptos"/>
                <a:cs typeface="Aptos"/>
              </a:rPr>
              <a:t>Sources: NCI SEER Cancer Stat Facts: Pancreatic Cancer and ACS Cancer Facts &amp; Figures 2026</a:t>
            </a:r>
          </a:p>
        </p:txBody>
      </p:sp>
      <p:sp>
        <p:nvSpPr>
          <p:cNvPr id="17" name="footer-line-2">
            <a:extLst xmlns:a="http://schemas.openxmlformats.org/drawingml/2006/main">
              <a:ext uri="{FF2B5EF4-FFF2-40B4-BE49-F238E27FC236}">
                <a16:creationId xmlns:a16="http://schemas.microsoft.com/office/drawing/2014/main" id="{D2B398DC-E207-4C16-A266-B2DE0609AE22}"/>
              </a:ext>
            </a:extLst>
          </p:cNvPr>
          <p:cNvSpPr>
            <a:spLocks xmlns:a="http://schemas.openxmlformats.org/drawingml/2006/main" noGrp="1"/>
          </p:cNvSpPr>
          <p:nvPr/>
        </p:nvSpPr>
        <p:spPr>
          <a:xfrm xmlns:a="http://schemas.openxmlformats.org/drawingml/2006/main">
            <a:off x="590550" y="6419850"/>
            <a:ext cx="11010900" cy="9525"/>
          </a:xfrm>
          <a:prstGeom xmlns:a="http://schemas.openxmlformats.org/drawingml/2006/main" prst="line">
            <a:avLst/>
          </a:prstGeom>
          <a:noFill xmlns:a="http://schemas.openxmlformats.org/drawingml/2006/main"/>
          <a:ln xmlns:a="http://schemas.openxmlformats.org/drawingml/2006/main" w="9525">
            <a:solidFill>
              <a:srgbClr val="D5E0EA"/>
            </a:solidFill>
            <a:prstDash val="solid"/>
          </a:ln>
        </p:spPr>
        <p:txBody>
          <a:bodyPr xmlns:a="http://schemas.openxmlformats.org/drawingml/2006/main"/>
          <a:lstStyle xmlns:a="http://schemas.openxmlformats.org/drawingml/2006/main"/>
          <a:p xmlns:a="http://schemas.openxmlformats.org/drawingml/2006/main">
            <a:endParaRPr/>
          </a:p>
        </p:txBody>
      </p:sp>
      <p:sp>
        <p:nvSpPr>
          <p:cNvPr id="18" name="footer-note-2">
            <a:extLst xmlns:a="http://schemas.openxmlformats.org/drawingml/2006/main">
              <a:ext uri="{FF2B5EF4-FFF2-40B4-BE49-F238E27FC236}">
                <a16:creationId xmlns:a16="http://schemas.microsoft.com/office/drawing/2014/main" id="{E3B7CF4E-CA75-4967-B5A0-0661A6E3D3E5}"/>
              </a:ext>
            </a:extLst>
          </p:cNvPr>
          <p:cNvSpPr>
            <a:spLocks xmlns:a="http://schemas.openxmlformats.org/drawingml/2006/main" noGrp="1"/>
          </p:cNvSpPr>
          <p:nvPr/>
        </p:nvSpPr>
        <p:spPr>
          <a:xfrm xmlns:a="http://schemas.openxmlformats.org/drawingml/2006/main">
            <a:off x="590550" y="6496050"/>
            <a:ext cx="476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5000"/>
              </a:lnSpc>
              <a:buNone/>
              <a:defRPr sz="825" b="1">
                <a:solidFill>
                  <a:srgbClr val="5E7185"/>
                </a:solidFill>
                <a:latin typeface="Aptos"/>
                <a:ea typeface="Aptos"/>
                <a:cs typeface="Aptos"/>
              </a:defRPr>
            </a:pPr>
            <a:r>
              <a:rPr sz="825" b="1">
                <a:solidFill>
                  <a:srgbClr val="5E7185"/>
                </a:solidFill>
                <a:latin typeface="Aptos"/>
                <a:ea typeface="Aptos"/>
                <a:cs typeface="Aptos"/>
              </a:rPr>
              <a:t>NON-CONFIDENTIAL OVERVIEW</a:t>
            </a:r>
          </a:p>
        </p:txBody>
      </p:sp>
      <p:sp>
        <p:nvSpPr>
          <p:cNvPr id="19" name="footer-page-2">
            <a:extLst xmlns:a="http://schemas.openxmlformats.org/drawingml/2006/main">
              <a:ext uri="{FF2B5EF4-FFF2-40B4-BE49-F238E27FC236}">
                <a16:creationId xmlns:a16="http://schemas.microsoft.com/office/drawing/2014/main" id="{A2D769D5-ACC9-4145-8B8B-A7152BA4933F}"/>
              </a:ext>
            </a:extLst>
          </p:cNvPr>
          <p:cNvSpPr>
            <a:spLocks xmlns:a="http://schemas.openxmlformats.org/drawingml/2006/main" noGrp="1"/>
          </p:cNvSpPr>
          <p:nvPr/>
        </p:nvSpPr>
        <p:spPr>
          <a:xfrm xmlns:a="http://schemas.openxmlformats.org/drawingml/2006/main">
            <a:off x="11068050" y="6496050"/>
            <a:ext cx="533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r">
              <a:lnSpc>
                <a:spcPct val="105000"/>
              </a:lnSpc>
              <a:buNone/>
              <a:defRPr sz="825" b="1">
                <a:solidFill>
                  <a:srgbClr val="5E7185"/>
                </a:solidFill>
                <a:latin typeface="Aptos"/>
                <a:ea typeface="Aptos"/>
                <a:cs typeface="Aptos"/>
              </a:defRPr>
            </a:pPr>
            <a:r>
              <a:rPr sz="825" b="1">
                <a:solidFill>
                  <a:srgbClr val="5E7185"/>
                </a:solidFill>
                <a:latin typeface="Aptos"/>
                <a:ea typeface="Aptos"/>
                <a:cs typeface="Aptos"/>
              </a:rPr>
              <a:t>09</a:t>
            </a:r>
          </a:p>
        </p:txBody>
      </p:sp>
      <p:pic>
        <p:nvPicPr>
          <p:cNvPr id="39" name="Picture 38"/>
          <p:cNvPicPr>
            <a:picLocks xmlns:a="http://schemas.openxmlformats.org/drawingml/2006/main" noChangeAspect="1"/>
          </p:cNvPicPr>
          <p:nvPr/>
        </p:nvPicPr>
        <p:blipFill>
          <a:blip xmlns:r="http://schemas.openxmlformats.org/officeDocument/2006/relationships" xmlns:a="http://schemas.openxmlformats.org/drawingml/2006/main" r:embed="R0eb11d7752814b9e"/>
          <a:stretch xmlns:a="http://schemas.openxmlformats.org/drawingml/2006/main"/>
        </p:blipFill>
        <p:spPr>
          <a:xfrm xmlns:a="http://schemas.openxmlformats.org/drawingml/2006/main">
            <a:off x="9669066" y="6419850"/>
            <a:ext cx="950119" cy="361950"/>
          </a:xfrm>
          <a:prstGeom xmlns:a="http://schemas.openxmlformats.org/drawingml/2006/main" prst="rect">
            <a:avLst/>
          </a:prstGeom>
        </p:spPr>
      </p:pic>
    </p:spTree>
    <p:extLst>
      <p:ext uri="{BB962C8B-B14F-4D97-AF65-F5344CB8AC3E}">
        <p14:creationId xmlns:p14="http://schemas.microsoft.com/office/powerpoint/2010/main" val="346747119"/>
      </p:ext>
    </p:extLst>
  </p:cSld>
</p:sld>
</file>

<file path=ppt/slides/slide10.xml><?xml version="1.0" encoding="utf-8"?>
<p:sld xmlns:p="http://schemas.openxmlformats.org/presentationml/2006/main">
  <p:cSld>
    <p:bg>
      <p:bgPr>
        <a:solidFill xmlns:a="http://schemas.openxmlformats.org/drawingml/2006/main">
          <a:srgbClr val="F4F8FB"/>
        </a:solidFill>
      </p:bgPr>
    </p:bg>
    <p:spTree>
      <p:nvGrpSpPr>
        <p:cNvPr id="1" name=""/>
        <p:cNvGrpSpPr/>
        <p:nvPr/>
      </p:nvGrpSpPr>
      <p:grpSpPr>
        <a:xfrm xmlns:a="http://schemas.openxmlformats.org/drawingml/2006/main"/>
      </p:grpSpPr>
      <p:sp>
        <p:nvSpPr>
          <p:cNvPr id="22" name="pancreatic-lead-k">
            <a:extLst xmlns:a="http://schemas.openxmlformats.org/drawingml/2006/main">
              <a:ext uri="{FF2B5EF4-FFF2-40B4-BE49-F238E27FC236}">
                <a16:creationId xmlns:a16="http://schemas.microsoft.com/office/drawing/2014/main" id="{576721CD-B058-4A44-8455-97683572CE8A}"/>
              </a:ext>
            </a:extLst>
          </p:cNvPr>
          <p:cNvSpPr>
            <a:spLocks xmlns:a="http://schemas.openxmlformats.org/drawingml/2006/main" noGrp="1"/>
          </p:cNvSpPr>
          <p:nvPr/>
        </p:nvSpPr>
        <p:spPr>
          <a:xfrm xmlns:a="http://schemas.openxmlformats.org/drawingml/2006/main">
            <a:off x="685800" y="1066800"/>
            <a:ext cx="3238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a:bodyPr>
          <a:lstStyle xmlns:a="http://schemas.openxmlformats.org/drawingml/2006/main"/>
          <a:p xmlns:a="http://schemas.openxmlformats.org/drawingml/2006/main">
            <a:pPr algn="l">
              <a:lnSpc>
                <a:spcPct val="105000"/>
              </a:lnSpc>
              <a:buNone/>
              <a:defRPr sz="1125" b="1">
                <a:solidFill>
                  <a:srgbClr val="D7A23E"/>
                </a:solidFill>
                <a:latin typeface="Aptos"/>
                <a:ea typeface="Aptos"/>
                <a:cs typeface="Aptos"/>
              </a:defRPr>
            </a:pPr>
            <a:r>
              <a:rPr sz="1125" b="1">
                <a:solidFill>
                  <a:srgbClr val="D7A23E"/>
                </a:solidFill>
                <a:latin typeface="Aptos"/>
                <a:ea typeface="Aptos"/>
                <a:cs typeface="Aptos"/>
              </a:rPr>
              <a:t>PANCREATIC IN VIVO EVIDENCE</a:t>
            </a:r>
          </a:p>
        </p:txBody>
      </p:sp>
      <p:sp>
        <p:nvSpPr>
          <p:cNvPr id="2" name="pancreatic-lead-title">
            <a:extLst xmlns:a="http://schemas.openxmlformats.org/drawingml/2006/main">
              <a:ext uri="{FF2B5EF4-FFF2-40B4-BE49-F238E27FC236}">
                <a16:creationId xmlns:a16="http://schemas.microsoft.com/office/drawing/2014/main" id="{070816FB-A821-4718-BD19-40E393692F33}"/>
              </a:ext>
            </a:extLst>
          </p:cNvPr>
          <p:cNvSpPr>
            <a:spLocks xmlns:a="http://schemas.openxmlformats.org/drawingml/2006/main" noGrp="1"/>
          </p:cNvSpPr>
          <p:nvPr/>
        </p:nvSpPr>
        <p:spPr>
          <a:xfrm xmlns:a="http://schemas.openxmlformats.org/drawingml/2006/main">
            <a:off x="685800" y="1428750"/>
            <a:ext cx="10820400" cy="1200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2000"/>
              </a:lnSpc>
              <a:buNone/>
              <a:defRPr sz="2850" b="1">
                <a:solidFill>
                  <a:srgbClr val="061A2E"/>
                </a:solidFill>
                <a:latin typeface="Aptos"/>
                <a:ea typeface="Aptos"/>
                <a:cs typeface="Aptos"/>
              </a:defRPr>
            </a:pPr>
            <a:r>
              <a:rPr sz="2850" b="1">
                <a:solidFill>
                  <a:srgbClr val="061A2E"/>
                </a:solidFill>
                <a:latin typeface="Aptos"/>
                <a:ea typeface="Aptos"/>
                <a:cs typeface="Aptos"/>
              </a:rPr>
              <a:t>PANCREATIC TUMOR REGRESSION</a:t>
            </a:r>
          </a:p>
          <a:p xmlns:a="http://schemas.openxmlformats.org/drawingml/2006/main">
            <a:pPr algn="l">
              <a:lnSpc>
                <a:spcPct val="92000"/>
              </a:lnSpc>
              <a:buNone/>
              <a:defRPr sz="2850" b="1">
                <a:solidFill>
                  <a:srgbClr val="061A2E"/>
                </a:solidFill>
                <a:latin typeface="Aptos"/>
                <a:ea typeface="Aptos"/>
                <a:cs typeface="Aptos"/>
              </a:defRPr>
            </a:pPr>
            <a:r>
              <a:rPr sz="2850" b="1">
                <a:solidFill>
                  <a:srgbClr val="061A2E"/>
                </a:solidFill>
                <a:latin typeface="Aptos"/>
                <a:ea typeface="Aptos"/>
                <a:cs typeface="Aptos"/>
              </a:rPr>
              <a:t>IN TWO PRECLINICAL STUDIES</a:t>
            </a:r>
          </a:p>
        </p:txBody>
      </p:sp>
      <p:sp>
        <p:nvSpPr>
          <p:cNvPr id="3" name="pancreatic-pillar-0">
            <a:extLst xmlns:a="http://schemas.openxmlformats.org/drawingml/2006/main">
              <a:ext uri="{FF2B5EF4-FFF2-40B4-BE49-F238E27FC236}">
                <a16:creationId xmlns:a16="http://schemas.microsoft.com/office/drawing/2014/main" id="{DFE34441-AD7C-4662-8DDE-83099E4E0787}"/>
              </a:ext>
            </a:extLst>
          </p:cNvPr>
          <p:cNvSpPr>
            <a:spLocks xmlns:a="http://schemas.openxmlformats.org/drawingml/2006/main" noGrp="1"/>
          </p:cNvSpPr>
          <p:nvPr/>
        </p:nvSpPr>
        <p:spPr>
          <a:xfrm xmlns:a="http://schemas.openxmlformats.org/drawingml/2006/main">
            <a:off x="685800" y="3000375"/>
            <a:ext cx="3238500" cy="1657350"/>
          </a:xfrm>
          <a:prstGeom xmlns:a="http://schemas.openxmlformats.org/drawingml/2006/main" prst="roundRect">
            <a:avLst>
              <a:gd name="adj" fmla="val 10345"/>
            </a:avLst>
          </a:prstGeom>
          <a:solidFill xmlns:a="http://schemas.openxmlformats.org/drawingml/2006/main">
            <a:srgbClr val="FFFFFF"/>
          </a:solidFill>
          <a:ln xmlns:a="http://schemas.openxmlformats.org/drawingml/2006/main" w="19050">
            <a:solidFill>
              <a:srgbClr val="D7A23E"/>
            </a:solidFill>
            <a:prstDash val="solid"/>
          </a:ln>
        </p:spPr>
        <p:txBody>
          <a:bodyPr xmlns:a="http://schemas.openxmlformats.org/drawingml/2006/main"/>
          <a:lstStyle xmlns:a="http://schemas.openxmlformats.org/drawingml/2006/main"/>
          <a:p xmlns:a="http://schemas.openxmlformats.org/drawingml/2006/main">
            <a:endParaRPr/>
          </a:p>
        </p:txBody>
      </p:sp>
      <p:sp>
        <p:nvSpPr>
          <p:cNvPr id="4" name="pancreatic-pillar-bar-0">
            <a:extLst xmlns:a="http://schemas.openxmlformats.org/drawingml/2006/main">
              <a:ext uri="{FF2B5EF4-FFF2-40B4-BE49-F238E27FC236}">
                <a16:creationId xmlns:a16="http://schemas.microsoft.com/office/drawing/2014/main" id="{01783DED-E6C9-4BC0-8698-A10482874625}"/>
              </a:ext>
            </a:extLst>
          </p:cNvPr>
          <p:cNvSpPr>
            <a:spLocks xmlns:a="http://schemas.openxmlformats.org/drawingml/2006/main" noGrp="1"/>
          </p:cNvSpPr>
          <p:nvPr/>
        </p:nvSpPr>
        <p:spPr>
          <a:xfrm xmlns:a="http://schemas.openxmlformats.org/drawingml/2006/main">
            <a:off x="685800" y="3000375"/>
            <a:ext cx="3238500" cy="95250"/>
          </a:xfrm>
          <a:prstGeom xmlns:a="http://schemas.openxmlformats.org/drawingml/2006/main" prst="roundRect">
            <a:avLst>
              <a:gd name="adj" fmla="val 50000"/>
            </a:avLst>
          </a:prstGeom>
          <a:solidFill xmlns:a="http://schemas.openxmlformats.org/drawingml/2006/main">
            <a:srgbClr val="D7A23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5" name="pancreatic-pillar-head-0">
            <a:extLst xmlns:a="http://schemas.openxmlformats.org/drawingml/2006/main">
              <a:ext uri="{FF2B5EF4-FFF2-40B4-BE49-F238E27FC236}">
                <a16:creationId xmlns:a16="http://schemas.microsoft.com/office/drawing/2014/main" id="{EBEF4CCF-F871-4F97-9486-28DFA33E716D}"/>
              </a:ext>
            </a:extLst>
          </p:cNvPr>
          <p:cNvSpPr>
            <a:spLocks xmlns:a="http://schemas.openxmlformats.org/drawingml/2006/main" noGrp="1"/>
          </p:cNvSpPr>
          <p:nvPr/>
        </p:nvSpPr>
        <p:spPr>
          <a:xfrm xmlns:a="http://schemas.openxmlformats.org/drawingml/2006/main">
            <a:off x="914400" y="3286125"/>
            <a:ext cx="27813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05000"/>
              </a:lnSpc>
              <a:buNone/>
              <a:defRPr sz="1650" b="1">
                <a:solidFill>
                  <a:srgbClr val="061A2E"/>
                </a:solidFill>
                <a:latin typeface="Aptos"/>
                <a:ea typeface="Aptos"/>
                <a:cs typeface="Aptos"/>
              </a:defRPr>
            </a:pPr>
            <a:r>
              <a:rPr sz="1650" b="1">
                <a:solidFill>
                  <a:srgbClr val="061A2E"/>
                </a:solidFill>
                <a:latin typeface="Aptos"/>
                <a:ea typeface="Aptos"/>
                <a:cs typeface="Aptos"/>
              </a:rPr>
              <a:t>Tumor regression</a:t>
            </a:r>
          </a:p>
        </p:txBody>
      </p:sp>
      <p:sp>
        <p:nvSpPr>
          <p:cNvPr id="6" name="pancreatic-pillar-body-0">
            <a:extLst xmlns:a="http://schemas.openxmlformats.org/drawingml/2006/main">
              <a:ext uri="{FF2B5EF4-FFF2-40B4-BE49-F238E27FC236}">
                <a16:creationId xmlns:a16="http://schemas.microsoft.com/office/drawing/2014/main" id="{BA58CCEC-2985-45D2-A273-815C154FB914}"/>
              </a:ext>
            </a:extLst>
          </p:cNvPr>
          <p:cNvSpPr>
            <a:spLocks xmlns:a="http://schemas.openxmlformats.org/drawingml/2006/main" noGrp="1"/>
          </p:cNvSpPr>
          <p:nvPr/>
        </p:nvSpPr>
        <p:spPr>
          <a:xfrm xmlns:a="http://schemas.openxmlformats.org/drawingml/2006/main">
            <a:off x="923925" y="3857625"/>
            <a:ext cx="27622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10000"/>
              </a:lnSpc>
              <a:buNone/>
              <a:defRPr sz="1275" b="0">
                <a:solidFill>
                  <a:srgbClr val="5E7185"/>
                </a:solidFill>
                <a:latin typeface="Aptos"/>
                <a:ea typeface="Aptos"/>
                <a:cs typeface="Aptos"/>
              </a:defRPr>
            </a:pPr>
            <a:r>
              <a:rPr sz="1275" b="0">
                <a:solidFill>
                  <a:srgbClr val="5E7185"/>
                </a:solidFill>
                <a:latin typeface="Aptos"/>
                <a:ea typeface="Aptos"/>
                <a:cs typeface="Aptos"/>
              </a:rPr>
              <a:t>A majority of treated animals showed tumor regression in each study, lasting 3 and 4 weeks.</a:t>
            </a:r>
          </a:p>
        </p:txBody>
      </p:sp>
      <p:sp>
        <p:nvSpPr>
          <p:cNvPr id="7" name="pancreatic-pillar-1">
            <a:extLst xmlns:a="http://schemas.openxmlformats.org/drawingml/2006/main">
              <a:ext uri="{FF2B5EF4-FFF2-40B4-BE49-F238E27FC236}">
                <a16:creationId xmlns:a16="http://schemas.microsoft.com/office/drawing/2014/main" id="{A9DBE3B7-9248-4599-A9E3-1E54BAF3517E}"/>
              </a:ext>
            </a:extLst>
          </p:cNvPr>
          <p:cNvSpPr>
            <a:spLocks xmlns:a="http://schemas.openxmlformats.org/drawingml/2006/main" noGrp="1"/>
          </p:cNvSpPr>
          <p:nvPr/>
        </p:nvSpPr>
        <p:spPr>
          <a:xfrm xmlns:a="http://schemas.openxmlformats.org/drawingml/2006/main">
            <a:off x="4400550" y="3000375"/>
            <a:ext cx="3238500" cy="1657350"/>
          </a:xfrm>
          <a:prstGeom xmlns:a="http://schemas.openxmlformats.org/drawingml/2006/main" prst="roundRect">
            <a:avLst>
              <a:gd name="adj" fmla="val 10345"/>
            </a:avLst>
          </a:prstGeom>
          <a:solidFill xmlns:a="http://schemas.openxmlformats.org/drawingml/2006/main">
            <a:srgbClr val="FFFFFF"/>
          </a:solidFill>
          <a:ln xmlns:a="http://schemas.openxmlformats.org/drawingml/2006/main" w="9525">
            <a:solidFill>
              <a:srgbClr val="D5E0EA"/>
            </a:solidFill>
            <a:prstDash val="solid"/>
          </a:ln>
        </p:spPr>
        <p:txBody>
          <a:bodyPr xmlns:a="http://schemas.openxmlformats.org/drawingml/2006/main"/>
          <a:lstStyle xmlns:a="http://schemas.openxmlformats.org/drawingml/2006/main"/>
          <a:p xmlns:a="http://schemas.openxmlformats.org/drawingml/2006/main">
            <a:endParaRPr/>
          </a:p>
        </p:txBody>
      </p:sp>
      <p:sp>
        <p:nvSpPr>
          <p:cNvPr id="8" name="pancreatic-pillar-bar-1">
            <a:extLst xmlns:a="http://schemas.openxmlformats.org/drawingml/2006/main">
              <a:ext uri="{FF2B5EF4-FFF2-40B4-BE49-F238E27FC236}">
                <a16:creationId xmlns:a16="http://schemas.microsoft.com/office/drawing/2014/main" id="{D6AFBF06-5713-4722-A527-9D8E549B2E50}"/>
              </a:ext>
            </a:extLst>
          </p:cNvPr>
          <p:cNvSpPr>
            <a:spLocks xmlns:a="http://schemas.openxmlformats.org/drawingml/2006/main" noGrp="1"/>
          </p:cNvSpPr>
          <p:nvPr/>
        </p:nvSpPr>
        <p:spPr>
          <a:xfrm xmlns:a="http://schemas.openxmlformats.org/drawingml/2006/main">
            <a:off x="4400550" y="3000375"/>
            <a:ext cx="3238500" cy="95250"/>
          </a:xfrm>
          <a:prstGeom xmlns:a="http://schemas.openxmlformats.org/drawingml/2006/main" prst="roundRect">
            <a:avLst>
              <a:gd name="adj" fmla="val 50000"/>
            </a:avLst>
          </a:prstGeom>
          <a:solidFill xmlns:a="http://schemas.openxmlformats.org/drawingml/2006/main">
            <a:srgbClr val="20B5B2"/>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9" name="pancreatic-pillar-head-1">
            <a:extLst xmlns:a="http://schemas.openxmlformats.org/drawingml/2006/main">
              <a:ext uri="{FF2B5EF4-FFF2-40B4-BE49-F238E27FC236}">
                <a16:creationId xmlns:a16="http://schemas.microsoft.com/office/drawing/2014/main" id="{7360C35E-E0DF-470F-A0EB-C377D812E340}"/>
              </a:ext>
            </a:extLst>
          </p:cNvPr>
          <p:cNvSpPr>
            <a:spLocks xmlns:a="http://schemas.openxmlformats.org/drawingml/2006/main" noGrp="1"/>
          </p:cNvSpPr>
          <p:nvPr/>
        </p:nvSpPr>
        <p:spPr>
          <a:xfrm xmlns:a="http://schemas.openxmlformats.org/drawingml/2006/main">
            <a:off x="4629150" y="3286125"/>
            <a:ext cx="27813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05000"/>
              </a:lnSpc>
              <a:buNone/>
              <a:defRPr sz="1650" b="1">
                <a:solidFill>
                  <a:srgbClr val="061A2E"/>
                </a:solidFill>
                <a:latin typeface="Aptos"/>
                <a:ea typeface="Aptos"/>
                <a:cs typeface="Aptos"/>
              </a:defRPr>
            </a:pPr>
            <a:r>
              <a:rPr sz="1650" b="1">
                <a:solidFill>
                  <a:srgbClr val="061A2E"/>
                </a:solidFill>
                <a:latin typeface="Aptos"/>
                <a:ea typeface="Aptos"/>
                <a:cs typeface="Aptos"/>
              </a:rPr>
              <a:t>Depth of response</a:t>
            </a:r>
          </a:p>
        </p:txBody>
      </p:sp>
      <p:sp>
        <p:nvSpPr>
          <p:cNvPr id="10" name="pancreatic-pillar-body-1">
            <a:extLst xmlns:a="http://schemas.openxmlformats.org/drawingml/2006/main">
              <a:ext uri="{FF2B5EF4-FFF2-40B4-BE49-F238E27FC236}">
                <a16:creationId xmlns:a16="http://schemas.microsoft.com/office/drawing/2014/main" id="{ABF9D25A-D0C2-4C57-B9F0-E31721129974}"/>
              </a:ext>
            </a:extLst>
          </p:cNvPr>
          <p:cNvSpPr>
            <a:spLocks xmlns:a="http://schemas.openxmlformats.org/drawingml/2006/main" noGrp="1"/>
          </p:cNvSpPr>
          <p:nvPr/>
        </p:nvSpPr>
        <p:spPr>
          <a:xfrm xmlns:a="http://schemas.openxmlformats.org/drawingml/2006/main">
            <a:off x="4638675" y="3857625"/>
            <a:ext cx="27622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10000"/>
              </a:lnSpc>
              <a:buNone/>
              <a:defRPr sz="1275" b="0">
                <a:solidFill>
                  <a:srgbClr val="5E7185"/>
                </a:solidFill>
                <a:latin typeface="Aptos"/>
                <a:ea typeface="Aptos"/>
                <a:cs typeface="Aptos"/>
              </a:defRPr>
            </a:pPr>
            <a:r>
              <a:rPr sz="1275" b="0">
                <a:solidFill>
                  <a:srgbClr val="5E7185"/>
                </a:solidFill>
                <a:latin typeface="Aptos"/>
                <a:ea typeface="Aptos"/>
                <a:cs typeface="Aptos"/>
              </a:rPr>
              <a:t>One group showed 25% mean and approximately 70% median tumor-volume regression.</a:t>
            </a:r>
          </a:p>
        </p:txBody>
      </p:sp>
      <p:sp>
        <p:nvSpPr>
          <p:cNvPr id="11" name="pancreatic-pillar-2">
            <a:extLst xmlns:a="http://schemas.openxmlformats.org/drawingml/2006/main">
              <a:ext uri="{FF2B5EF4-FFF2-40B4-BE49-F238E27FC236}">
                <a16:creationId xmlns:a16="http://schemas.microsoft.com/office/drawing/2014/main" id="{D233F98A-EA73-40BD-9B5B-1B1718CCB378}"/>
              </a:ext>
            </a:extLst>
          </p:cNvPr>
          <p:cNvSpPr>
            <a:spLocks xmlns:a="http://schemas.openxmlformats.org/drawingml/2006/main" noGrp="1"/>
          </p:cNvSpPr>
          <p:nvPr/>
        </p:nvSpPr>
        <p:spPr>
          <a:xfrm xmlns:a="http://schemas.openxmlformats.org/drawingml/2006/main">
            <a:off x="8115300" y="3000375"/>
            <a:ext cx="3238500" cy="1657350"/>
          </a:xfrm>
          <a:prstGeom xmlns:a="http://schemas.openxmlformats.org/drawingml/2006/main" prst="roundRect">
            <a:avLst>
              <a:gd name="adj" fmla="val 10345"/>
            </a:avLst>
          </a:prstGeom>
          <a:solidFill xmlns:a="http://schemas.openxmlformats.org/drawingml/2006/main">
            <a:srgbClr val="FFFFFF"/>
          </a:solidFill>
          <a:ln xmlns:a="http://schemas.openxmlformats.org/drawingml/2006/main" w="9525">
            <a:solidFill>
              <a:srgbClr val="D5E0EA"/>
            </a:solidFill>
            <a:prstDash val="solid"/>
          </a:ln>
        </p:spPr>
        <p:txBody>
          <a:bodyPr xmlns:a="http://schemas.openxmlformats.org/drawingml/2006/main"/>
          <a:lstStyle xmlns:a="http://schemas.openxmlformats.org/drawingml/2006/main"/>
          <a:p xmlns:a="http://schemas.openxmlformats.org/drawingml/2006/main">
            <a:endParaRPr/>
          </a:p>
        </p:txBody>
      </p:sp>
      <p:sp>
        <p:nvSpPr>
          <p:cNvPr id="12" name="pancreatic-pillar-bar-2">
            <a:extLst xmlns:a="http://schemas.openxmlformats.org/drawingml/2006/main">
              <a:ext uri="{FF2B5EF4-FFF2-40B4-BE49-F238E27FC236}">
                <a16:creationId xmlns:a16="http://schemas.microsoft.com/office/drawing/2014/main" id="{84752C46-DE5D-4A1D-A9EE-CB253D3DC0A8}"/>
              </a:ext>
            </a:extLst>
          </p:cNvPr>
          <p:cNvSpPr>
            <a:spLocks xmlns:a="http://schemas.openxmlformats.org/drawingml/2006/main" noGrp="1"/>
          </p:cNvSpPr>
          <p:nvPr/>
        </p:nvSpPr>
        <p:spPr>
          <a:xfrm xmlns:a="http://schemas.openxmlformats.org/drawingml/2006/main">
            <a:off x="8115300" y="3000375"/>
            <a:ext cx="3238500" cy="95250"/>
          </a:xfrm>
          <a:prstGeom xmlns:a="http://schemas.openxmlformats.org/drawingml/2006/main" prst="roundRect">
            <a:avLst>
              <a:gd name="adj" fmla="val 50000"/>
            </a:avLst>
          </a:prstGeom>
          <a:solidFill xmlns:a="http://schemas.openxmlformats.org/drawingml/2006/main">
            <a:srgbClr val="20B5B2"/>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13" name="pancreatic-pillar-head-2">
            <a:extLst xmlns:a="http://schemas.openxmlformats.org/drawingml/2006/main">
              <a:ext uri="{FF2B5EF4-FFF2-40B4-BE49-F238E27FC236}">
                <a16:creationId xmlns:a16="http://schemas.microsoft.com/office/drawing/2014/main" id="{04DB4CCD-9524-4C87-810F-56F38F36204C}"/>
              </a:ext>
            </a:extLst>
          </p:cNvPr>
          <p:cNvSpPr>
            <a:spLocks xmlns:a="http://schemas.openxmlformats.org/drawingml/2006/main" noGrp="1"/>
          </p:cNvSpPr>
          <p:nvPr/>
        </p:nvSpPr>
        <p:spPr>
          <a:xfrm xmlns:a="http://schemas.openxmlformats.org/drawingml/2006/main">
            <a:off x="8343900" y="3286125"/>
            <a:ext cx="27813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05000"/>
              </a:lnSpc>
              <a:buNone/>
              <a:defRPr sz="1650" b="1">
                <a:solidFill>
                  <a:srgbClr val="061A2E"/>
                </a:solidFill>
                <a:latin typeface="Aptos"/>
                <a:ea typeface="Aptos"/>
                <a:cs typeface="Aptos"/>
              </a:defRPr>
            </a:pPr>
            <a:r>
              <a:rPr sz="1650" b="1">
                <a:solidFill>
                  <a:srgbClr val="061A2E"/>
                </a:solidFill>
                <a:latin typeface="Aptos"/>
                <a:ea typeface="Aptos"/>
                <a:cs typeface="Aptos"/>
              </a:rPr>
              <a:t>Metastatic findings</a:t>
            </a:r>
          </a:p>
        </p:txBody>
      </p:sp>
      <p:sp>
        <p:nvSpPr>
          <p:cNvPr id="14" name="pancreatic-pillar-body-2">
            <a:extLst xmlns:a="http://schemas.openxmlformats.org/drawingml/2006/main">
              <a:ext uri="{FF2B5EF4-FFF2-40B4-BE49-F238E27FC236}">
                <a16:creationId xmlns:a16="http://schemas.microsoft.com/office/drawing/2014/main" id="{C8B3E6BD-855F-4CA1-94AC-D793299D80A1}"/>
              </a:ext>
            </a:extLst>
          </p:cNvPr>
          <p:cNvSpPr>
            <a:spLocks xmlns:a="http://schemas.openxmlformats.org/drawingml/2006/main" noGrp="1"/>
          </p:cNvSpPr>
          <p:nvPr/>
        </p:nvSpPr>
        <p:spPr>
          <a:xfrm xmlns:a="http://schemas.openxmlformats.org/drawingml/2006/main">
            <a:off x="8353425" y="3857625"/>
            <a:ext cx="27622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10000"/>
              </a:lnSpc>
              <a:buNone/>
              <a:defRPr sz="1275" b="0">
                <a:solidFill>
                  <a:srgbClr val="5E7185"/>
                </a:solidFill>
                <a:latin typeface="Aptos"/>
                <a:ea typeface="Aptos"/>
                <a:cs typeface="Aptos"/>
              </a:defRPr>
            </a:pPr>
            <a:r>
              <a:rPr sz="1275" b="0">
                <a:solidFill>
                  <a:srgbClr val="5E7185"/>
                </a:solidFill>
                <a:latin typeface="Aptos"/>
                <a:ea typeface="Aptos"/>
                <a:cs typeface="Aptos"/>
              </a:rPr>
              <a:t>No metastases observed in either NSS-01 treatment group during the study periods.</a:t>
            </a:r>
          </a:p>
        </p:txBody>
      </p:sp>
      <p:sp>
        <p:nvSpPr>
          <p:cNvPr id="15" name="pancreatic-implication">
            <a:extLst xmlns:a="http://schemas.openxmlformats.org/drawingml/2006/main">
              <a:ext uri="{FF2B5EF4-FFF2-40B4-BE49-F238E27FC236}">
                <a16:creationId xmlns:a16="http://schemas.microsoft.com/office/drawing/2014/main" id="{630C55CF-80A5-4965-811A-88D8D2D50CF4}"/>
              </a:ext>
            </a:extLst>
          </p:cNvPr>
          <p:cNvSpPr>
            <a:spLocks xmlns:a="http://schemas.openxmlformats.org/drawingml/2006/main" noGrp="1"/>
          </p:cNvSpPr>
          <p:nvPr/>
        </p:nvSpPr>
        <p:spPr>
          <a:xfrm xmlns:a="http://schemas.openxmlformats.org/drawingml/2006/main">
            <a:off x="685800" y="4857750"/>
            <a:ext cx="10820400" cy="733425"/>
          </a:xfrm>
          <a:prstGeom xmlns:a="http://schemas.openxmlformats.org/drawingml/2006/main" prst="roundRect">
            <a:avLst>
              <a:gd name="adj" fmla="val 25806"/>
            </a:avLst>
          </a:prstGeom>
          <a:solidFill xmlns:a="http://schemas.openxmlformats.org/drawingml/2006/main">
            <a:srgbClr val="F7F3EA"/>
          </a:solidFill>
          <a:ln xmlns:a="http://schemas.openxmlformats.org/drawingml/2006/main" w="9525">
            <a:solidFill>
              <a:srgbClr val="D7A23E"/>
            </a:solidFill>
            <a:prstDash val="solid"/>
          </a:ln>
        </p:spPr>
        <p:txBody>
          <a:bodyPr xmlns:a="http://schemas.openxmlformats.org/drawingml/2006/main"/>
          <a:lstStyle xmlns:a="http://schemas.openxmlformats.org/drawingml/2006/main"/>
          <a:p xmlns:a="http://schemas.openxmlformats.org/drawingml/2006/main">
            <a:endParaRPr/>
          </a:p>
        </p:txBody>
      </p:sp>
      <p:sp>
        <p:nvSpPr>
          <p:cNvPr id="16" name="pancreatic-implication-t">
            <a:extLst xmlns:a="http://schemas.openxmlformats.org/drawingml/2006/main">
              <a:ext uri="{FF2B5EF4-FFF2-40B4-BE49-F238E27FC236}">
                <a16:creationId xmlns:a16="http://schemas.microsoft.com/office/drawing/2014/main" id="{268E799B-E1E1-4EE5-AD11-329F0F861AAE}"/>
              </a:ext>
            </a:extLst>
          </p:cNvPr>
          <p:cNvSpPr>
            <a:spLocks xmlns:a="http://schemas.openxmlformats.org/drawingml/2006/main" noGrp="1"/>
          </p:cNvSpPr>
          <p:nvPr/>
        </p:nvSpPr>
        <p:spPr>
          <a:xfrm xmlns:a="http://schemas.openxmlformats.org/drawingml/2006/main">
            <a:off x="952500" y="5067300"/>
            <a:ext cx="10287000" cy="561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100000"/>
              </a:lnSpc>
              <a:buNone/>
              <a:defRPr sz="1350" b="1">
                <a:solidFill>
                  <a:srgbClr val="061A2E"/>
                </a:solidFill>
                <a:latin typeface="Aptos"/>
                <a:ea typeface="Aptos"/>
                <a:cs typeface="Aptos"/>
              </a:defRPr>
            </a:pPr>
            <a:r>
              <a:rPr sz="1350" b="1">
                <a:solidFill>
                  <a:srgbClr val="061A2E"/>
                </a:solidFill>
                <a:latin typeface="Aptos"/>
                <a:ea typeface="Aptos"/>
                <a:cs typeface="Aptos"/>
              </a:rPr>
              <a:t>Control groups showed rapid tumor growth and metastatic findings during the evaluated periods.</a:t>
            </a:r>
          </a:p>
        </p:txBody>
      </p:sp>
      <p:sp>
        <p:nvSpPr>
          <p:cNvPr id="17" name="pancreatic-caution">
            <a:extLst xmlns:a="http://schemas.openxmlformats.org/drawingml/2006/main">
              <a:ext uri="{FF2B5EF4-FFF2-40B4-BE49-F238E27FC236}">
                <a16:creationId xmlns:a16="http://schemas.microsoft.com/office/drawing/2014/main" id="{CEE895F4-D9E8-4627-BD3B-6BD3365F950D}"/>
              </a:ext>
            </a:extLst>
          </p:cNvPr>
          <p:cNvSpPr>
            <a:spLocks xmlns:a="http://schemas.openxmlformats.org/drawingml/2006/main" noGrp="1"/>
          </p:cNvSpPr>
          <p:nvPr/>
        </p:nvSpPr>
        <p:spPr>
          <a:xfrm xmlns:a="http://schemas.openxmlformats.org/drawingml/2006/main">
            <a:off x="1000125" y="5772150"/>
            <a:ext cx="10191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ctr">
              <a:lnSpc>
                <a:spcPct val="105000"/>
              </a:lnSpc>
              <a:buNone/>
              <a:defRPr sz="750" b="0">
                <a:solidFill>
                  <a:srgbClr val="5E7185"/>
                </a:solidFill>
                <a:latin typeface="Aptos"/>
                <a:ea typeface="Aptos"/>
                <a:cs typeface="Aptos"/>
              </a:defRPr>
            </a:pPr>
            <a:r>
              <a:rPr sz="750" b="0">
                <a:solidFill>
                  <a:srgbClr val="5E7185"/>
                </a:solidFill>
                <a:latin typeface="Aptos"/>
                <a:ea typeface="Aptos"/>
                <a:cs typeface="Aptos"/>
              </a:rPr>
              <a:t>Company-reported studies. No treatment-attributable findings precluding continued development within the parameters assessed. Group sizes, methods and raw data available for diligence.</a:t>
            </a:r>
            <a:endParaRPr sz="900" b="0">
              <a:solidFill>
                <a:srgbClr val="5E7185"/>
              </a:solidFill>
              <a:latin typeface="Aptos"/>
              <a:ea typeface="Aptos"/>
              <a:cs typeface="Aptos"/>
            </a:endParaRPr>
          </a:p>
        </p:txBody>
      </p:sp>
      <p:sp>
        <p:nvSpPr>
          <p:cNvPr id="19" name="footer-line-6">
            <a:extLst xmlns:a="http://schemas.openxmlformats.org/drawingml/2006/main">
              <a:ext uri="{FF2B5EF4-FFF2-40B4-BE49-F238E27FC236}">
                <a16:creationId xmlns:a16="http://schemas.microsoft.com/office/drawing/2014/main" id="{CFC9BD6B-4356-4A37-8B95-FB93229B573E}"/>
              </a:ext>
            </a:extLst>
          </p:cNvPr>
          <p:cNvSpPr>
            <a:spLocks xmlns:a="http://schemas.openxmlformats.org/drawingml/2006/main" noGrp="1"/>
          </p:cNvSpPr>
          <p:nvPr/>
        </p:nvSpPr>
        <p:spPr>
          <a:xfrm xmlns:a="http://schemas.openxmlformats.org/drawingml/2006/main">
            <a:off x="590550" y="6419850"/>
            <a:ext cx="11010900" cy="9525"/>
          </a:xfrm>
          <a:prstGeom xmlns:a="http://schemas.openxmlformats.org/drawingml/2006/main" prst="line">
            <a:avLst/>
          </a:prstGeom>
          <a:noFill xmlns:a="http://schemas.openxmlformats.org/drawingml/2006/main"/>
          <a:ln xmlns:a="http://schemas.openxmlformats.org/drawingml/2006/main" w="9525">
            <a:solidFill>
              <a:srgbClr val="D5E0EA"/>
            </a:solidFill>
            <a:prstDash val="solid"/>
          </a:ln>
        </p:spPr>
        <p:txBody>
          <a:bodyPr xmlns:a="http://schemas.openxmlformats.org/drawingml/2006/main"/>
          <a:lstStyle xmlns:a="http://schemas.openxmlformats.org/drawingml/2006/main"/>
          <a:p xmlns:a="http://schemas.openxmlformats.org/drawingml/2006/main">
            <a:endParaRPr/>
          </a:p>
        </p:txBody>
      </p:sp>
      <p:sp>
        <p:nvSpPr>
          <p:cNvPr id="20" name="footer-note-6">
            <a:extLst xmlns:a="http://schemas.openxmlformats.org/drawingml/2006/main">
              <a:ext uri="{FF2B5EF4-FFF2-40B4-BE49-F238E27FC236}">
                <a16:creationId xmlns:a16="http://schemas.microsoft.com/office/drawing/2014/main" id="{B6F96733-3C43-413E-9603-72C645C7D988}"/>
              </a:ext>
            </a:extLst>
          </p:cNvPr>
          <p:cNvSpPr>
            <a:spLocks xmlns:a="http://schemas.openxmlformats.org/drawingml/2006/main" noGrp="1"/>
          </p:cNvSpPr>
          <p:nvPr/>
        </p:nvSpPr>
        <p:spPr>
          <a:xfrm xmlns:a="http://schemas.openxmlformats.org/drawingml/2006/main">
            <a:off x="590550" y="6496050"/>
            <a:ext cx="476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5000"/>
              </a:lnSpc>
              <a:buNone/>
              <a:defRPr sz="825" b="1">
                <a:solidFill>
                  <a:srgbClr val="5E7185"/>
                </a:solidFill>
                <a:latin typeface="Aptos"/>
                <a:ea typeface="Aptos"/>
                <a:cs typeface="Aptos"/>
              </a:defRPr>
            </a:pPr>
            <a:r>
              <a:rPr sz="825" b="1">
                <a:solidFill>
                  <a:srgbClr val="5E7185"/>
                </a:solidFill>
                <a:latin typeface="Aptos"/>
                <a:ea typeface="Aptos"/>
                <a:cs typeface="Aptos"/>
              </a:rPr>
              <a:t>NON-CONFIDENTIAL OVERVIEW</a:t>
            </a:r>
          </a:p>
        </p:txBody>
      </p:sp>
      <p:sp>
        <p:nvSpPr>
          <p:cNvPr id="21" name="footer-page-6">
            <a:extLst xmlns:a="http://schemas.openxmlformats.org/drawingml/2006/main">
              <a:ext uri="{FF2B5EF4-FFF2-40B4-BE49-F238E27FC236}">
                <a16:creationId xmlns:a16="http://schemas.microsoft.com/office/drawing/2014/main" id="{DF6187AF-9B99-4533-A97F-B09E85FE2C49}"/>
              </a:ext>
            </a:extLst>
          </p:cNvPr>
          <p:cNvSpPr>
            <a:spLocks xmlns:a="http://schemas.openxmlformats.org/drawingml/2006/main" noGrp="1"/>
          </p:cNvSpPr>
          <p:nvPr/>
        </p:nvSpPr>
        <p:spPr>
          <a:xfrm xmlns:a="http://schemas.openxmlformats.org/drawingml/2006/main">
            <a:off x="11068050" y="6496050"/>
            <a:ext cx="533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r">
              <a:lnSpc>
                <a:spcPct val="105000"/>
              </a:lnSpc>
              <a:buNone/>
              <a:defRPr sz="825" b="1">
                <a:solidFill>
                  <a:srgbClr val="5E7185"/>
                </a:solidFill>
                <a:latin typeface="Aptos"/>
                <a:ea typeface="Aptos"/>
                <a:cs typeface="Aptos"/>
              </a:defRPr>
            </a:pPr>
            <a:r>
              <a:rPr sz="825" b="1">
                <a:solidFill>
                  <a:srgbClr val="5E7185"/>
                </a:solidFill>
                <a:latin typeface="Aptos"/>
                <a:ea typeface="Aptos"/>
                <a:cs typeface="Aptos"/>
              </a:rPr>
              <a:t>10</a:t>
            </a:r>
          </a:p>
        </p:txBody>
      </p:sp>
      <p:pic>
        <p:nvPicPr>
          <p:cNvPr id="44" name="Picture 43"/>
          <p:cNvPicPr>
            <a:picLocks xmlns:a="http://schemas.openxmlformats.org/drawingml/2006/main" noChangeAspect="1"/>
          </p:cNvPicPr>
          <p:nvPr/>
        </p:nvPicPr>
        <p:blipFill>
          <a:blip xmlns:r="http://schemas.openxmlformats.org/officeDocument/2006/relationships" xmlns:a="http://schemas.openxmlformats.org/drawingml/2006/main" r:embed="R9bcd55312a314530"/>
          <a:stretch xmlns:a="http://schemas.openxmlformats.org/drawingml/2006/main"/>
        </p:blipFill>
        <p:spPr>
          <a:xfrm xmlns:a="http://schemas.openxmlformats.org/drawingml/2006/main">
            <a:off x="9669066" y="6419850"/>
            <a:ext cx="950119" cy="361950"/>
          </a:xfrm>
          <a:prstGeom xmlns:a="http://schemas.openxmlformats.org/drawingml/2006/main" prst="rect">
            <a:avLst/>
          </a:prstGeom>
        </p:spPr>
      </p:pic>
    </p:spTree>
    <p:extLst>
      <p:ext uri="{BB962C8B-B14F-4D97-AF65-F5344CB8AC3E}">
        <p14:creationId xmlns:p14="http://schemas.microsoft.com/office/powerpoint/2010/main" val="1879797808"/>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slide-title">
            <a:extLst xmlns:a="http://schemas.openxmlformats.org/drawingml/2006/main">
              <a:ext uri="{FF2B5EF4-FFF2-40B4-BE49-F238E27FC236}">
                <a16:creationId xmlns:a16="http://schemas.microsoft.com/office/drawing/2014/main" id="{942D7FF8-F9FB-4E81-B00C-6C635CDEAF2B}"/>
              </a:ext>
            </a:extLst>
          </p:cNvPr>
          <p:cNvSpPr>
            <a:spLocks xmlns:a="http://schemas.openxmlformats.org/drawingml/2006/main" noGrp="1"/>
          </p:cNvSpPr>
          <p:nvPr/>
        </p:nvSpPr>
        <p:spPr>
          <a:xfrm xmlns:a="http://schemas.openxmlformats.org/drawingml/2006/main">
            <a:off x="590550" y="781050"/>
            <a:ext cx="10744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a:bodyPr>
          <a:lstStyle xmlns:a="http://schemas.openxmlformats.org/drawingml/2006/main"/>
          <a:p xmlns:a="http://schemas.openxmlformats.org/drawingml/2006/main">
            <a:pPr algn="l">
              <a:lnSpc>
                <a:spcPct val="105000"/>
              </a:lnSpc>
              <a:buNone/>
              <a:defRPr sz="2850" b="1">
                <a:solidFill>
                  <a:srgbClr val="061A2E"/>
                </a:solidFill>
                <a:latin typeface="Aptos"/>
                <a:ea typeface="Aptos"/>
                <a:cs typeface="Aptos"/>
              </a:defRPr>
            </a:pPr>
            <a:r>
              <a:rPr sz="2850" b="1">
                <a:solidFill>
                  <a:srgbClr val="061A2E"/>
                </a:solidFill>
                <a:latin typeface="Aptos"/>
                <a:ea typeface="Aptos"/>
                <a:cs typeface="Aptos"/>
              </a:rPr>
              <a:t>NSS-01 testing spans six solid tumor types</a:t>
            </a:r>
          </a:p>
        </p:txBody>
      </p:sp>
      <p:sp>
        <p:nvSpPr>
          <p:cNvPr id="3" name="slide-subtitle">
            <a:extLst xmlns:a="http://schemas.openxmlformats.org/drawingml/2006/main">
              <a:ext uri="{FF2B5EF4-FFF2-40B4-BE49-F238E27FC236}">
                <a16:creationId xmlns:a16="http://schemas.microsoft.com/office/drawing/2014/main" id="{D52A8CAA-E45B-4228-A040-1F3C5EF75A67}"/>
              </a:ext>
            </a:extLst>
          </p:cNvPr>
          <p:cNvSpPr>
            <a:spLocks xmlns:a="http://schemas.openxmlformats.org/drawingml/2006/main" noGrp="1"/>
          </p:cNvSpPr>
          <p:nvPr/>
        </p:nvSpPr>
        <p:spPr>
          <a:xfrm xmlns:a="http://schemas.openxmlformats.org/drawingml/2006/main">
            <a:off x="609600" y="1390650"/>
            <a:ext cx="10287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5000"/>
              </a:lnSpc>
              <a:buNone/>
              <a:defRPr sz="1350" b="0">
                <a:solidFill>
                  <a:srgbClr val="5E7185"/>
                </a:solidFill>
                <a:latin typeface="Aptos"/>
                <a:ea typeface="Aptos"/>
                <a:cs typeface="Aptos"/>
              </a:defRPr>
            </a:pPr>
            <a:r>
              <a:rPr sz="1350" b="0">
                <a:solidFill>
                  <a:srgbClr val="5E7185"/>
                </a:solidFill>
                <a:latin typeface="Aptos"/>
                <a:ea typeface="Aptos"/>
                <a:cs typeface="Aptos"/>
              </a:rPr>
              <a:t>Pancreatic and colorectal models include in vivo work. Four additional cancers extend the in vitro evidence.</a:t>
            </a:r>
          </a:p>
        </p:txBody>
      </p:sp>
      <p:sp>
        <p:nvSpPr>
          <p:cNvPr id="4" name="process-copy-band">
            <a:extLst xmlns:a="http://schemas.openxmlformats.org/drawingml/2006/main">
              <a:ext uri="{FF2B5EF4-FFF2-40B4-BE49-F238E27FC236}">
                <a16:creationId xmlns:a16="http://schemas.microsoft.com/office/drawing/2014/main" id="{910956CA-7402-4CFF-ABF0-2225BD8C6601}"/>
              </a:ext>
            </a:extLst>
          </p:cNvPr>
          <p:cNvSpPr>
            <a:spLocks xmlns:a="http://schemas.openxmlformats.org/drawingml/2006/main" noGrp="1"/>
          </p:cNvSpPr>
          <p:nvPr/>
        </p:nvSpPr>
        <p:spPr>
          <a:xfrm xmlns:a="http://schemas.openxmlformats.org/drawingml/2006/main">
            <a:off x="590550" y="2019300"/>
            <a:ext cx="4572000" cy="3714750"/>
          </a:xfrm>
          <a:prstGeom xmlns:a="http://schemas.openxmlformats.org/drawingml/2006/main" prst="roundRect">
            <a:avLst>
              <a:gd name="adj" fmla="val 5128"/>
            </a:avLst>
          </a:prstGeom>
          <a:solidFill xmlns:a="http://schemas.openxmlformats.org/drawingml/2006/main">
            <a:srgbClr val="F4F8FB"/>
          </a:solidFill>
          <a:ln xmlns:a="http://schemas.openxmlformats.org/drawingml/2006/main" w="9525">
            <a:solidFill>
              <a:srgbClr val="D5E0EA"/>
            </a:solidFill>
            <a:prstDash val="solid"/>
          </a:ln>
        </p:spPr>
        <p:txBody>
          <a:bodyPr xmlns:a="http://schemas.openxmlformats.org/drawingml/2006/main"/>
          <a:lstStyle xmlns:a="http://schemas.openxmlformats.org/drawingml/2006/main"/>
          <a:p xmlns:a="http://schemas.openxmlformats.org/drawingml/2006/main">
            <a:endParaRPr/>
          </a:p>
        </p:txBody>
      </p:sp>
      <p:sp>
        <p:nvSpPr>
          <p:cNvPr id="5" name="process-kicker">
            <a:extLst xmlns:a="http://schemas.openxmlformats.org/drawingml/2006/main">
              <a:ext uri="{FF2B5EF4-FFF2-40B4-BE49-F238E27FC236}">
                <a16:creationId xmlns:a16="http://schemas.microsoft.com/office/drawing/2014/main" id="{01E9C624-B3EC-42D4-8184-984725E406AF}"/>
              </a:ext>
            </a:extLst>
          </p:cNvPr>
          <p:cNvSpPr>
            <a:spLocks xmlns:a="http://schemas.openxmlformats.org/drawingml/2006/main" noGrp="1"/>
          </p:cNvSpPr>
          <p:nvPr/>
        </p:nvSpPr>
        <p:spPr>
          <a:xfrm xmlns:a="http://schemas.openxmlformats.org/drawingml/2006/main">
            <a:off x="876300" y="2266950"/>
            <a:ext cx="3714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a:bodyPr>
          <a:lstStyle xmlns:a="http://schemas.openxmlformats.org/drawingml/2006/main"/>
          <a:p xmlns:a="http://schemas.openxmlformats.org/drawingml/2006/main">
            <a:pPr algn="l">
              <a:lnSpc>
                <a:spcPct val="105000"/>
              </a:lnSpc>
              <a:buNone/>
              <a:defRPr sz="975" b="1">
                <a:solidFill>
                  <a:srgbClr val="20B5B2"/>
                </a:solidFill>
                <a:latin typeface="Aptos"/>
                <a:ea typeface="Aptos"/>
                <a:cs typeface="Aptos"/>
              </a:defRPr>
            </a:pPr>
            <a:r>
              <a:rPr sz="975" b="1">
                <a:solidFill>
                  <a:srgbClr val="20B5B2"/>
                </a:solidFill>
                <a:latin typeface="Aptos"/>
                <a:ea typeface="Aptos"/>
                <a:cs typeface="Aptos"/>
              </a:rPr>
              <a:t>ANATOMICAL BREADTH OF THE NSS-01 PROGRAM</a:t>
            </a:r>
          </a:p>
        </p:txBody>
      </p:sp>
      <p:sp>
        <p:nvSpPr>
          <p:cNvPr id="6" name="feature-dot-1">
            <a:extLst xmlns:a="http://schemas.openxmlformats.org/drawingml/2006/main">
              <a:ext uri="{FF2B5EF4-FFF2-40B4-BE49-F238E27FC236}">
                <a16:creationId xmlns:a16="http://schemas.microsoft.com/office/drawing/2014/main" id="{876024DE-1637-4A92-8957-F3B2BA4CBCF5}"/>
              </a:ext>
            </a:extLst>
          </p:cNvPr>
          <p:cNvSpPr>
            <a:spLocks xmlns:a="http://schemas.openxmlformats.org/drawingml/2006/main" noGrp="1"/>
          </p:cNvSpPr>
          <p:nvPr/>
        </p:nvSpPr>
        <p:spPr>
          <a:xfrm xmlns:a="http://schemas.openxmlformats.org/drawingml/2006/main">
            <a:off x="876300" y="2800350"/>
            <a:ext cx="171450" cy="171450"/>
          </a:xfrm>
          <a:prstGeom xmlns:a="http://schemas.openxmlformats.org/drawingml/2006/main" prst="ellipse">
            <a:avLst/>
          </a:prstGeom>
          <a:solidFill xmlns:a="http://schemas.openxmlformats.org/drawingml/2006/main">
            <a:srgbClr val="D7A23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7" name="feature-heading-1">
            <a:extLst xmlns:a="http://schemas.openxmlformats.org/drawingml/2006/main">
              <a:ext uri="{FF2B5EF4-FFF2-40B4-BE49-F238E27FC236}">
                <a16:creationId xmlns:a16="http://schemas.microsoft.com/office/drawing/2014/main" id="{1FCF9DE9-FCCB-49E8-AD76-A774275B710C}"/>
              </a:ext>
            </a:extLst>
          </p:cNvPr>
          <p:cNvSpPr>
            <a:spLocks xmlns:a="http://schemas.openxmlformats.org/drawingml/2006/main" noGrp="1"/>
          </p:cNvSpPr>
          <p:nvPr/>
        </p:nvSpPr>
        <p:spPr>
          <a:xfrm xmlns:a="http://schemas.openxmlformats.org/drawingml/2006/main">
            <a:off x="1200150" y="2743200"/>
            <a:ext cx="3714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5000"/>
              </a:lnSpc>
              <a:buNone/>
              <a:defRPr sz="1575" b="1">
                <a:solidFill>
                  <a:srgbClr val="061A2E"/>
                </a:solidFill>
                <a:latin typeface="Aptos"/>
                <a:ea typeface="Aptos"/>
                <a:cs typeface="Aptos"/>
              </a:defRPr>
            </a:pPr>
            <a:r>
              <a:rPr sz="1575" b="1">
                <a:solidFill>
                  <a:srgbClr val="061A2E"/>
                </a:solidFill>
                <a:latin typeface="Aptos"/>
                <a:ea typeface="Aptos"/>
                <a:cs typeface="Aptos"/>
              </a:rPr>
              <a:t>Pancreatic adenocarcinoma</a:t>
            </a:r>
          </a:p>
        </p:txBody>
      </p:sp>
      <p:sp>
        <p:nvSpPr>
          <p:cNvPr id="8" name="feature-body-1">
            <a:extLst xmlns:a="http://schemas.openxmlformats.org/drawingml/2006/main">
              <a:ext uri="{FF2B5EF4-FFF2-40B4-BE49-F238E27FC236}">
                <a16:creationId xmlns:a16="http://schemas.microsoft.com/office/drawing/2014/main" id="{E4C2F5A2-5865-419F-B18D-8A60AB122DEF}"/>
              </a:ext>
            </a:extLst>
          </p:cNvPr>
          <p:cNvSpPr>
            <a:spLocks xmlns:a="http://schemas.openxmlformats.org/drawingml/2006/main" noGrp="1"/>
          </p:cNvSpPr>
          <p:nvPr/>
        </p:nvSpPr>
        <p:spPr>
          <a:xfrm xmlns:a="http://schemas.openxmlformats.org/drawingml/2006/main">
            <a:off x="1200150" y="3067050"/>
            <a:ext cx="37147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10000"/>
              </a:lnSpc>
              <a:buNone/>
              <a:defRPr sz="1275" b="0">
                <a:solidFill>
                  <a:srgbClr val="5E7185"/>
                </a:solidFill>
                <a:latin typeface="Aptos"/>
                <a:ea typeface="Aptos"/>
                <a:cs typeface="Aptos"/>
              </a:defRPr>
            </a:pPr>
            <a:r>
              <a:rPr sz="1275" b="0">
                <a:solidFill>
                  <a:srgbClr val="5E7185"/>
                </a:solidFill>
                <a:latin typeface="Aptos"/>
                <a:ea typeface="Aptos"/>
                <a:cs typeface="Aptos"/>
              </a:rPr>
              <a:t>In vitro + in vivo evidence</a:t>
            </a:r>
          </a:p>
        </p:txBody>
      </p:sp>
      <p:sp>
        <p:nvSpPr>
          <p:cNvPr id="9" name="feature-dot-2">
            <a:extLst xmlns:a="http://schemas.openxmlformats.org/drawingml/2006/main">
              <a:ext uri="{FF2B5EF4-FFF2-40B4-BE49-F238E27FC236}">
                <a16:creationId xmlns:a16="http://schemas.microsoft.com/office/drawing/2014/main" id="{26F7DDE0-5125-48A0-8F39-A255437132E9}"/>
              </a:ext>
            </a:extLst>
          </p:cNvPr>
          <p:cNvSpPr>
            <a:spLocks xmlns:a="http://schemas.openxmlformats.org/drawingml/2006/main" noGrp="1"/>
          </p:cNvSpPr>
          <p:nvPr/>
        </p:nvSpPr>
        <p:spPr>
          <a:xfrm xmlns:a="http://schemas.openxmlformats.org/drawingml/2006/main">
            <a:off x="876300" y="3790950"/>
            <a:ext cx="171450" cy="171450"/>
          </a:xfrm>
          <a:prstGeom xmlns:a="http://schemas.openxmlformats.org/drawingml/2006/main" prst="ellipse">
            <a:avLst/>
          </a:prstGeom>
          <a:solidFill xmlns:a="http://schemas.openxmlformats.org/drawingml/2006/main">
            <a:srgbClr val="D7A23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10" name="feature-heading-2">
            <a:extLst xmlns:a="http://schemas.openxmlformats.org/drawingml/2006/main">
              <a:ext uri="{FF2B5EF4-FFF2-40B4-BE49-F238E27FC236}">
                <a16:creationId xmlns:a16="http://schemas.microsoft.com/office/drawing/2014/main" id="{822865AF-8F4E-435A-9CF6-D5C8DEFFE9A8}"/>
              </a:ext>
            </a:extLst>
          </p:cNvPr>
          <p:cNvSpPr>
            <a:spLocks xmlns:a="http://schemas.openxmlformats.org/drawingml/2006/main" noGrp="1"/>
          </p:cNvSpPr>
          <p:nvPr/>
        </p:nvSpPr>
        <p:spPr>
          <a:xfrm xmlns:a="http://schemas.openxmlformats.org/drawingml/2006/main">
            <a:off x="1200150" y="3733800"/>
            <a:ext cx="3714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5000"/>
              </a:lnSpc>
              <a:buNone/>
              <a:defRPr sz="1575" b="1">
                <a:solidFill>
                  <a:srgbClr val="061A2E"/>
                </a:solidFill>
                <a:latin typeface="Aptos"/>
                <a:ea typeface="Aptos"/>
                <a:cs typeface="Aptos"/>
              </a:defRPr>
            </a:pPr>
            <a:r>
              <a:rPr sz="1575" b="1">
                <a:solidFill>
                  <a:srgbClr val="061A2E"/>
                </a:solidFill>
                <a:latin typeface="Aptos"/>
                <a:ea typeface="Aptos"/>
                <a:cs typeface="Aptos"/>
              </a:rPr>
              <a:t>Colon / colorectal</a:t>
            </a:r>
          </a:p>
        </p:txBody>
      </p:sp>
      <p:sp>
        <p:nvSpPr>
          <p:cNvPr id="11" name="feature-body-2">
            <a:extLst xmlns:a="http://schemas.openxmlformats.org/drawingml/2006/main">
              <a:ext uri="{FF2B5EF4-FFF2-40B4-BE49-F238E27FC236}">
                <a16:creationId xmlns:a16="http://schemas.microsoft.com/office/drawing/2014/main" id="{2DB71477-F264-461E-A8B0-C71FB4231715}"/>
              </a:ext>
            </a:extLst>
          </p:cNvPr>
          <p:cNvSpPr>
            <a:spLocks xmlns:a="http://schemas.openxmlformats.org/drawingml/2006/main" noGrp="1"/>
          </p:cNvSpPr>
          <p:nvPr/>
        </p:nvSpPr>
        <p:spPr>
          <a:xfrm xmlns:a="http://schemas.openxmlformats.org/drawingml/2006/main">
            <a:off x="1200150" y="4057650"/>
            <a:ext cx="37147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10000"/>
              </a:lnSpc>
              <a:buNone/>
              <a:defRPr sz="1275" b="0">
                <a:solidFill>
                  <a:srgbClr val="5E7185"/>
                </a:solidFill>
                <a:latin typeface="Aptos"/>
                <a:ea typeface="Aptos"/>
                <a:cs typeface="Aptos"/>
              </a:defRPr>
            </a:pPr>
            <a:r>
              <a:rPr sz="1275" b="0">
                <a:solidFill>
                  <a:srgbClr val="5E7185"/>
                </a:solidFill>
                <a:latin typeface="Aptos"/>
                <a:ea typeface="Aptos"/>
                <a:cs typeface="Aptos"/>
              </a:rPr>
              <a:t>In vitro + in vivo evidence</a:t>
            </a:r>
          </a:p>
        </p:txBody>
      </p:sp>
      <p:sp>
        <p:nvSpPr>
          <p:cNvPr id="12" name="feature-dot-3">
            <a:extLst xmlns:a="http://schemas.openxmlformats.org/drawingml/2006/main">
              <a:ext uri="{FF2B5EF4-FFF2-40B4-BE49-F238E27FC236}">
                <a16:creationId xmlns:a16="http://schemas.microsoft.com/office/drawing/2014/main" id="{7C41A5EE-521B-41D6-A74A-1385518D7609}"/>
              </a:ext>
            </a:extLst>
          </p:cNvPr>
          <p:cNvSpPr>
            <a:spLocks xmlns:a="http://schemas.openxmlformats.org/drawingml/2006/main" noGrp="1"/>
          </p:cNvSpPr>
          <p:nvPr/>
        </p:nvSpPr>
        <p:spPr>
          <a:xfrm xmlns:a="http://schemas.openxmlformats.org/drawingml/2006/main">
            <a:off x="876300" y="4953000"/>
            <a:ext cx="171450" cy="171450"/>
          </a:xfrm>
          <a:prstGeom xmlns:a="http://schemas.openxmlformats.org/drawingml/2006/main" prst="ellipse">
            <a:avLst/>
          </a:prstGeom>
          <a:solidFill xmlns:a="http://schemas.openxmlformats.org/drawingml/2006/main">
            <a:srgbClr val="20B5B2"/>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13" name="feature-heading-3">
            <a:extLst xmlns:a="http://schemas.openxmlformats.org/drawingml/2006/main">
              <a:ext uri="{FF2B5EF4-FFF2-40B4-BE49-F238E27FC236}">
                <a16:creationId xmlns:a16="http://schemas.microsoft.com/office/drawing/2014/main" id="{515917F2-03DB-4FE0-8841-8B2B6FBB8581}"/>
              </a:ext>
            </a:extLst>
          </p:cNvPr>
          <p:cNvSpPr>
            <a:spLocks xmlns:a="http://schemas.openxmlformats.org/drawingml/2006/main" noGrp="1"/>
          </p:cNvSpPr>
          <p:nvPr/>
        </p:nvSpPr>
        <p:spPr>
          <a:xfrm xmlns:a="http://schemas.openxmlformats.org/drawingml/2006/main">
            <a:off x="1200150" y="4895850"/>
            <a:ext cx="3714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5000"/>
              </a:lnSpc>
              <a:buNone/>
              <a:defRPr sz="1575" b="1">
                <a:solidFill>
                  <a:srgbClr val="061A2E"/>
                </a:solidFill>
                <a:latin typeface="Aptos"/>
                <a:ea typeface="Aptos"/>
                <a:cs typeface="Aptos"/>
              </a:defRPr>
            </a:pPr>
            <a:r>
              <a:rPr sz="1575" b="1">
                <a:solidFill>
                  <a:srgbClr val="061A2E"/>
                </a:solidFill>
                <a:latin typeface="Aptos"/>
                <a:ea typeface="Aptos"/>
                <a:cs typeface="Aptos"/>
              </a:rPr>
              <a:t>Four additional tumor systems</a:t>
            </a:r>
          </a:p>
        </p:txBody>
      </p:sp>
      <p:sp>
        <p:nvSpPr>
          <p:cNvPr id="14" name="feature-body-3">
            <a:extLst xmlns:a="http://schemas.openxmlformats.org/drawingml/2006/main">
              <a:ext uri="{FF2B5EF4-FFF2-40B4-BE49-F238E27FC236}">
                <a16:creationId xmlns:a16="http://schemas.microsoft.com/office/drawing/2014/main" id="{976CFA61-EA20-463B-9B5A-08FC3FBFE8F2}"/>
              </a:ext>
            </a:extLst>
          </p:cNvPr>
          <p:cNvSpPr>
            <a:spLocks xmlns:a="http://schemas.openxmlformats.org/drawingml/2006/main" noGrp="1"/>
          </p:cNvSpPr>
          <p:nvPr/>
        </p:nvSpPr>
        <p:spPr>
          <a:xfrm xmlns:a="http://schemas.openxmlformats.org/drawingml/2006/main">
            <a:off x="1200150" y="5219700"/>
            <a:ext cx="37147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10000"/>
              </a:lnSpc>
              <a:buNone/>
              <a:defRPr sz="1275" b="0">
                <a:solidFill>
                  <a:srgbClr val="5E7185"/>
                </a:solidFill>
                <a:latin typeface="Aptos"/>
                <a:ea typeface="Aptos"/>
                <a:cs typeface="Aptos"/>
              </a:defRPr>
            </a:pPr>
            <a:r>
              <a:rPr sz="1275" b="0">
                <a:solidFill>
                  <a:srgbClr val="5E7185"/>
                </a:solidFill>
                <a:latin typeface="Aptos"/>
                <a:ea typeface="Aptos"/>
                <a:cs typeface="Aptos"/>
              </a:rPr>
              <a:t>Ovarian, bladder, breast and glioblastoma</a:t>
            </a:r>
          </a:p>
        </p:txBody>
      </p:sp>
      <p:sp>
        <p:nvSpPr>
          <p:cNvPr id="15" name="process-image-frame">
            <a:extLst xmlns:a="http://schemas.openxmlformats.org/drawingml/2006/main">
              <a:ext uri="{FF2B5EF4-FFF2-40B4-BE49-F238E27FC236}">
                <a16:creationId xmlns:a16="http://schemas.microsoft.com/office/drawing/2014/main" id="{8069F9C2-111E-49DA-819A-50E29E1049CB}"/>
              </a:ext>
            </a:extLst>
          </p:cNvPr>
          <p:cNvSpPr>
            <a:spLocks xmlns:a="http://schemas.openxmlformats.org/drawingml/2006/main" noGrp="1"/>
          </p:cNvSpPr>
          <p:nvPr/>
        </p:nvSpPr>
        <p:spPr>
          <a:xfrm xmlns:a="http://schemas.openxmlformats.org/drawingml/2006/main">
            <a:off x="5572125" y="2019300"/>
            <a:ext cx="5934075" cy="3714750"/>
          </a:xfrm>
          <a:prstGeom xmlns:a="http://schemas.openxmlformats.org/drawingml/2006/main" prst="roundRect">
            <a:avLst>
              <a:gd name="adj" fmla="val 4615"/>
            </a:avLst>
          </a:prstGeom>
          <a:solidFill xmlns:a="http://schemas.openxmlformats.org/drawingml/2006/main">
            <a:srgbClr val="FFFFFF"/>
          </a:solidFill>
          <a:ln xmlns:a="http://schemas.openxmlformats.org/drawingml/2006/main" w="9525">
            <a:solidFill>
              <a:srgbClr val="D5E0EA"/>
            </a:solidFill>
            <a:prstDash val="solid"/>
          </a:ln>
        </p:spPr>
        <p:txBody>
          <a:bodyPr xmlns:a="http://schemas.openxmlformats.org/drawingml/2006/main"/>
          <a:lstStyle xmlns:a="http://schemas.openxmlformats.org/drawingml/2006/main"/>
          <a:p xmlns:a="http://schemas.openxmlformats.org/drawingml/2006/main">
            <a:endParaRPr/>
          </a:p>
        </p:txBody>
      </p:sp>
      <p:sp>
        <p:nvSpPr>
          <p:cNvPr id="17" name="process-caution">
            <a:extLst xmlns:a="http://schemas.openxmlformats.org/drawingml/2006/main">
              <a:ext uri="{FF2B5EF4-FFF2-40B4-BE49-F238E27FC236}">
                <a16:creationId xmlns:a16="http://schemas.microsoft.com/office/drawing/2014/main" id="{EF56771C-BB1A-4611-BAAD-0819DAB3B3AF}"/>
              </a:ext>
            </a:extLst>
          </p:cNvPr>
          <p:cNvSpPr>
            <a:spLocks xmlns:a="http://schemas.openxmlformats.org/drawingml/2006/main" noGrp="1"/>
          </p:cNvSpPr>
          <p:nvPr/>
        </p:nvSpPr>
        <p:spPr>
          <a:xfrm xmlns:a="http://schemas.openxmlformats.org/drawingml/2006/main">
            <a:off x="5734050" y="5772150"/>
            <a:ext cx="56197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05000"/>
              </a:lnSpc>
              <a:buNone/>
              <a:defRPr sz="900" b="0">
                <a:solidFill>
                  <a:srgbClr val="5E7185"/>
                </a:solidFill>
                <a:latin typeface="Aptos"/>
                <a:ea typeface="Aptos"/>
                <a:cs typeface="Aptos"/>
              </a:defRPr>
            </a:pPr>
            <a:r>
              <a:rPr sz="900" b="0">
                <a:solidFill>
                  <a:srgbClr val="5E7185"/>
                </a:solidFill>
                <a:latin typeface="Aptos"/>
                <a:ea typeface="Aptos"/>
                <a:cs typeface="Aptos"/>
              </a:rPr>
              <a:t>Gold: includes in vivo evidence. Teal: in vitro evidence</a:t>
            </a:r>
          </a:p>
        </p:txBody>
      </p:sp>
      <p:sp>
        <p:nvSpPr>
          <p:cNvPr id="18" name="footer-line-7">
            <a:extLst xmlns:a="http://schemas.openxmlformats.org/drawingml/2006/main">
              <a:ext uri="{FF2B5EF4-FFF2-40B4-BE49-F238E27FC236}">
                <a16:creationId xmlns:a16="http://schemas.microsoft.com/office/drawing/2014/main" id="{2910D15E-8FF2-414F-8463-615E4E073D04}"/>
              </a:ext>
            </a:extLst>
          </p:cNvPr>
          <p:cNvSpPr>
            <a:spLocks xmlns:a="http://schemas.openxmlformats.org/drawingml/2006/main" noGrp="1"/>
          </p:cNvSpPr>
          <p:nvPr/>
        </p:nvSpPr>
        <p:spPr>
          <a:xfrm xmlns:a="http://schemas.openxmlformats.org/drawingml/2006/main">
            <a:off x="590550" y="6419850"/>
            <a:ext cx="11010900" cy="9525"/>
          </a:xfrm>
          <a:prstGeom xmlns:a="http://schemas.openxmlformats.org/drawingml/2006/main" prst="line">
            <a:avLst/>
          </a:prstGeom>
          <a:noFill xmlns:a="http://schemas.openxmlformats.org/drawingml/2006/main"/>
          <a:ln xmlns:a="http://schemas.openxmlformats.org/drawingml/2006/main" w="9525">
            <a:solidFill>
              <a:srgbClr val="D5E0EA"/>
            </a:solidFill>
            <a:prstDash val="solid"/>
          </a:ln>
        </p:spPr>
        <p:txBody>
          <a:bodyPr xmlns:a="http://schemas.openxmlformats.org/drawingml/2006/main"/>
          <a:lstStyle xmlns:a="http://schemas.openxmlformats.org/drawingml/2006/main"/>
          <a:p xmlns:a="http://schemas.openxmlformats.org/drawingml/2006/main">
            <a:endParaRPr/>
          </a:p>
        </p:txBody>
      </p:sp>
      <p:sp>
        <p:nvSpPr>
          <p:cNvPr id="19" name="footer-note-7">
            <a:extLst xmlns:a="http://schemas.openxmlformats.org/drawingml/2006/main">
              <a:ext uri="{FF2B5EF4-FFF2-40B4-BE49-F238E27FC236}">
                <a16:creationId xmlns:a16="http://schemas.microsoft.com/office/drawing/2014/main" id="{C745EE0C-0C37-46C6-8C07-548457DDFE47}"/>
              </a:ext>
            </a:extLst>
          </p:cNvPr>
          <p:cNvSpPr>
            <a:spLocks xmlns:a="http://schemas.openxmlformats.org/drawingml/2006/main" noGrp="1"/>
          </p:cNvSpPr>
          <p:nvPr/>
        </p:nvSpPr>
        <p:spPr>
          <a:xfrm xmlns:a="http://schemas.openxmlformats.org/drawingml/2006/main">
            <a:off x="590550" y="6496050"/>
            <a:ext cx="476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5000"/>
              </a:lnSpc>
              <a:buNone/>
              <a:defRPr sz="825" b="1">
                <a:solidFill>
                  <a:srgbClr val="5E7185"/>
                </a:solidFill>
                <a:latin typeface="Aptos"/>
                <a:ea typeface="Aptos"/>
                <a:cs typeface="Aptos"/>
              </a:defRPr>
            </a:pPr>
            <a:r>
              <a:rPr sz="825" b="1">
                <a:solidFill>
                  <a:srgbClr val="5E7185"/>
                </a:solidFill>
                <a:latin typeface="Aptos"/>
                <a:ea typeface="Aptos"/>
                <a:cs typeface="Aptos"/>
              </a:rPr>
              <a:t>NON-CONFIDENTIAL OVERVIEW</a:t>
            </a:r>
          </a:p>
        </p:txBody>
      </p:sp>
      <p:sp>
        <p:nvSpPr>
          <p:cNvPr id="20" name="footer-page-7">
            <a:extLst xmlns:a="http://schemas.openxmlformats.org/drawingml/2006/main">
              <a:ext uri="{FF2B5EF4-FFF2-40B4-BE49-F238E27FC236}">
                <a16:creationId xmlns:a16="http://schemas.microsoft.com/office/drawing/2014/main" id="{D55E4E59-165C-4E99-9E7C-453AC6BD7DC7}"/>
              </a:ext>
            </a:extLst>
          </p:cNvPr>
          <p:cNvSpPr>
            <a:spLocks xmlns:a="http://schemas.openxmlformats.org/drawingml/2006/main" noGrp="1"/>
          </p:cNvSpPr>
          <p:nvPr/>
        </p:nvSpPr>
        <p:spPr>
          <a:xfrm xmlns:a="http://schemas.openxmlformats.org/drawingml/2006/main">
            <a:off x="11068050" y="6496050"/>
            <a:ext cx="533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r">
              <a:lnSpc>
                <a:spcPct val="105000"/>
              </a:lnSpc>
              <a:buNone/>
              <a:defRPr sz="825" b="1">
                <a:solidFill>
                  <a:srgbClr val="5E7185"/>
                </a:solidFill>
                <a:latin typeface="Aptos"/>
                <a:ea typeface="Aptos"/>
                <a:cs typeface="Aptos"/>
              </a:defRPr>
            </a:pPr>
            <a:r>
              <a:rPr sz="825" b="1">
                <a:solidFill>
                  <a:srgbClr val="5E7185"/>
                </a:solidFill>
                <a:latin typeface="Aptos"/>
                <a:ea typeface="Aptos"/>
                <a:cs typeface="Aptos"/>
              </a:rPr>
              <a:t>11</a:t>
            </a:r>
          </a:p>
        </p:txBody>
      </p:sp>
      <p:pic>
        <p:nvPicPr>
          <p:cNvPr id="41" name="Picture 41"/>
          <p:cNvPicPr>
            <a:picLocks xmlns:a="http://schemas.openxmlformats.org/drawingml/2006/main" noChangeAspect="1"/>
          </p:cNvPicPr>
          <p:nvPr/>
        </p:nvPicPr>
        <p:blipFill>
          <a:blip xmlns:r="http://schemas.openxmlformats.org/officeDocument/2006/relationships" xmlns:a="http://schemas.openxmlformats.org/drawingml/2006/main" r:embed="R6fda950460334fbb"/>
          <a:srcRect xmlns:a="http://schemas.openxmlformats.org/drawingml/2006/main" l="0" t="2500" r="0" b="2500"/>
          <a:stretch xmlns:a="http://schemas.openxmlformats.org/drawingml/2006/main"/>
        </p:blipFill>
        <p:spPr>
          <a:xfrm xmlns:a="http://schemas.openxmlformats.org/drawingml/2006/main">
            <a:off x="5638800" y="2095500"/>
            <a:ext cx="5800725" cy="3562350"/>
          </a:xfrm>
          <a:prstGeom xmlns:a="http://schemas.openxmlformats.org/drawingml/2006/main" prst="roundRect">
            <a:avLst>
              <a:gd name="adj" fmla="val 4278"/>
            </a:avLst>
          </a:prstGeom>
        </p:spPr>
      </p:pic>
      <p:pic>
        <p:nvPicPr>
          <p:cNvPr id="42" name="Picture 42"/>
          <p:cNvPicPr>
            <a:picLocks xmlns:a="http://schemas.openxmlformats.org/drawingml/2006/main" noChangeAspect="1"/>
          </p:cNvPicPr>
          <p:nvPr/>
        </p:nvPicPr>
        <p:blipFill>
          <a:blip xmlns:r="http://schemas.openxmlformats.org/officeDocument/2006/relationships" xmlns:a="http://schemas.openxmlformats.org/drawingml/2006/main" r:embed="R3da92bdbe45e428c"/>
          <a:stretch xmlns:a="http://schemas.openxmlformats.org/drawingml/2006/main"/>
        </p:blipFill>
        <p:spPr>
          <a:xfrm xmlns:a="http://schemas.openxmlformats.org/drawingml/2006/main">
            <a:off x="9669066" y="6419850"/>
            <a:ext cx="950119" cy="361950"/>
          </a:xfrm>
          <a:prstGeom xmlns:a="http://schemas.openxmlformats.org/drawingml/2006/main" prst="rect">
            <a:avLst/>
          </a:prstGeom>
        </p:spPr>
      </p:pic>
    </p:spTree>
    <p:extLst>
      <p:ext uri="{BB962C8B-B14F-4D97-AF65-F5344CB8AC3E}">
        <p14:creationId xmlns:p14="http://schemas.microsoft.com/office/powerpoint/2010/main" val="2009664297"/>
      </p:ext>
    </p:extLst>
  </p:cSld>
</p:sld>
</file>

<file path=ppt/slides/slide12.xml><?xml version="1.0" encoding="utf-8"?>
<p:sld xmlns:p="http://schemas.openxmlformats.org/presentationml/2006/main">
  <p:cSld>
    <p:bg>
      <p:bgPr>
        <a:solidFill xmlns:a="http://schemas.openxmlformats.org/drawingml/2006/main">
          <a:srgbClr val="F4F8FB"/>
        </a:solidFill>
      </p:bgPr>
    </p:bg>
    <p:spTree>
      <p:nvGrpSpPr>
        <p:cNvPr id="1" name=""/>
        <p:cNvGrpSpPr/>
        <p:nvPr/>
      </p:nvGrpSpPr>
      <p:grpSpPr>
        <a:xfrm xmlns:a="http://schemas.openxmlformats.org/drawingml/2006/main"/>
      </p:grpSpPr>
      <p:sp>
        <p:nvSpPr>
          <p:cNvPr id="22" name="pancreatic-lead-k">
            <a:extLst xmlns:a="http://schemas.openxmlformats.org/drawingml/2006/main">
              <a:ext uri="{FF2B5EF4-FFF2-40B4-BE49-F238E27FC236}">
                <a16:creationId xmlns:a16="http://schemas.microsoft.com/office/drawing/2014/main" id="{576721CD-B058-4A44-8455-97683572CE8A}"/>
              </a:ext>
            </a:extLst>
          </p:cNvPr>
          <p:cNvSpPr>
            <a:spLocks xmlns:a="http://schemas.openxmlformats.org/drawingml/2006/main" noGrp="1"/>
          </p:cNvSpPr>
          <p:nvPr/>
        </p:nvSpPr>
        <p:spPr>
          <a:xfrm xmlns:a="http://schemas.openxmlformats.org/drawingml/2006/main">
            <a:off x="685800" y="1066800"/>
            <a:ext cx="3238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a:bodyPr>
          <a:lstStyle xmlns:a="http://schemas.openxmlformats.org/drawingml/2006/main"/>
          <a:p xmlns:a="http://schemas.openxmlformats.org/drawingml/2006/main">
            <a:pPr algn="l">
              <a:lnSpc>
                <a:spcPct val="105000"/>
              </a:lnSpc>
              <a:buNone/>
              <a:defRPr sz="1125" b="1">
                <a:solidFill>
                  <a:srgbClr val="D7A23E"/>
                </a:solidFill>
                <a:latin typeface="Aptos"/>
                <a:ea typeface="Aptos"/>
                <a:cs typeface="Aptos"/>
              </a:defRPr>
            </a:pPr>
            <a:r>
              <a:rPr sz="1125" b="1">
                <a:solidFill>
                  <a:srgbClr val="D7A23E"/>
                </a:solidFill>
                <a:latin typeface="Aptos"/>
                <a:ea typeface="Aptos"/>
                <a:cs typeface="Aptos"/>
              </a:rPr>
              <a:t>QUANTIFIED IN VITRO BREADTH</a:t>
            </a:r>
          </a:p>
        </p:txBody>
      </p:sp>
      <p:sp>
        <p:nvSpPr>
          <p:cNvPr id="2" name="pancreatic-lead-title">
            <a:extLst xmlns:a="http://schemas.openxmlformats.org/drawingml/2006/main">
              <a:ext uri="{FF2B5EF4-FFF2-40B4-BE49-F238E27FC236}">
                <a16:creationId xmlns:a16="http://schemas.microsoft.com/office/drawing/2014/main" id="{070816FB-A821-4718-BD19-40E393692F33}"/>
              </a:ext>
            </a:extLst>
          </p:cNvPr>
          <p:cNvSpPr>
            <a:spLocks xmlns:a="http://schemas.openxmlformats.org/drawingml/2006/main" noGrp="1"/>
          </p:cNvSpPr>
          <p:nvPr/>
        </p:nvSpPr>
        <p:spPr>
          <a:xfrm xmlns:a="http://schemas.openxmlformats.org/drawingml/2006/main">
            <a:off x="685800" y="1428750"/>
            <a:ext cx="10820400" cy="1200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82526"/>
          </a:bodyPr>
          <a:lstStyle xmlns:a="http://schemas.openxmlformats.org/drawingml/2006/main"/>
          <a:p xmlns:a="http://schemas.openxmlformats.org/drawingml/2006/main">
            <a:pPr algn="l">
              <a:lnSpc>
                <a:spcPct val="92000"/>
              </a:lnSpc>
              <a:buNone/>
              <a:defRPr sz="4200" b="1">
                <a:solidFill>
                  <a:srgbClr val="061A2E"/>
                </a:solidFill>
                <a:latin typeface="Aptos"/>
                <a:ea typeface="Aptos"/>
                <a:cs typeface="Aptos"/>
              </a:defRPr>
            </a:pPr>
            <a:r>
              <a:rPr sz="4200" b="1">
                <a:solidFill>
                  <a:srgbClr val="061A2E"/>
                </a:solidFill>
                <a:latin typeface="Aptos"/>
                <a:ea typeface="Aptos"/>
                <a:cs typeface="Aptos"/>
              </a:rPr>
              <a:t>NSS-01 SHOWED LOWER MEAN IC₅₀ VALUES</a:t>
            </a:r>
          </a:p>
          <a:p xmlns:a="http://schemas.openxmlformats.org/drawingml/2006/main">
            <a:pPr algn="l">
              <a:lnSpc>
                <a:spcPct val="92000"/>
              </a:lnSpc>
              <a:buNone/>
              <a:defRPr sz="4200" b="1">
                <a:solidFill>
                  <a:srgbClr val="061A2E"/>
                </a:solidFill>
                <a:latin typeface="Aptos"/>
                <a:ea typeface="Aptos"/>
                <a:cs typeface="Aptos"/>
              </a:defRPr>
            </a:pPr>
            <a:r>
              <a:rPr sz="4200" b="1">
                <a:solidFill>
                  <a:srgbClr val="061A2E"/>
                </a:solidFill>
                <a:latin typeface="Aptos"/>
                <a:ea typeface="Aptos"/>
                <a:cs typeface="Aptos"/>
              </a:rPr>
              <a:t>THAN SN-38 IN THREE HSA-CONTAINING MODELS</a:t>
            </a:r>
          </a:p>
        </p:txBody>
      </p:sp>
      <p:sp>
        <p:nvSpPr>
          <p:cNvPr id="3" name="pancreatic-pillar-0">
            <a:extLst xmlns:a="http://schemas.openxmlformats.org/drawingml/2006/main">
              <a:ext uri="{FF2B5EF4-FFF2-40B4-BE49-F238E27FC236}">
                <a16:creationId xmlns:a16="http://schemas.microsoft.com/office/drawing/2014/main" id="{DFE34441-AD7C-4662-8DDE-83099E4E0787}"/>
              </a:ext>
            </a:extLst>
          </p:cNvPr>
          <p:cNvSpPr>
            <a:spLocks xmlns:a="http://schemas.openxmlformats.org/drawingml/2006/main" noGrp="1"/>
          </p:cNvSpPr>
          <p:nvPr/>
        </p:nvSpPr>
        <p:spPr>
          <a:xfrm xmlns:a="http://schemas.openxmlformats.org/drawingml/2006/main">
            <a:off x="685800" y="3000375"/>
            <a:ext cx="3238500" cy="1657350"/>
          </a:xfrm>
          <a:prstGeom xmlns:a="http://schemas.openxmlformats.org/drawingml/2006/main" prst="roundRect">
            <a:avLst>
              <a:gd name="adj" fmla="val 10345"/>
            </a:avLst>
          </a:prstGeom>
          <a:solidFill xmlns:a="http://schemas.openxmlformats.org/drawingml/2006/main">
            <a:srgbClr val="FFFFFF"/>
          </a:solidFill>
          <a:ln xmlns:a="http://schemas.openxmlformats.org/drawingml/2006/main" w="19050">
            <a:solidFill>
              <a:srgbClr val="D7A23E"/>
            </a:solidFill>
            <a:prstDash val="solid"/>
          </a:ln>
        </p:spPr>
        <p:txBody>
          <a:bodyPr xmlns:a="http://schemas.openxmlformats.org/drawingml/2006/main"/>
          <a:lstStyle xmlns:a="http://schemas.openxmlformats.org/drawingml/2006/main"/>
          <a:p xmlns:a="http://schemas.openxmlformats.org/drawingml/2006/main">
            <a:endParaRPr/>
          </a:p>
        </p:txBody>
      </p:sp>
      <p:sp>
        <p:nvSpPr>
          <p:cNvPr id="4" name="pancreatic-pillar-bar-0">
            <a:extLst xmlns:a="http://schemas.openxmlformats.org/drawingml/2006/main">
              <a:ext uri="{FF2B5EF4-FFF2-40B4-BE49-F238E27FC236}">
                <a16:creationId xmlns:a16="http://schemas.microsoft.com/office/drawing/2014/main" id="{01783DED-E6C9-4BC0-8698-A10482874625}"/>
              </a:ext>
            </a:extLst>
          </p:cNvPr>
          <p:cNvSpPr>
            <a:spLocks xmlns:a="http://schemas.openxmlformats.org/drawingml/2006/main" noGrp="1"/>
          </p:cNvSpPr>
          <p:nvPr/>
        </p:nvSpPr>
        <p:spPr>
          <a:xfrm xmlns:a="http://schemas.openxmlformats.org/drawingml/2006/main">
            <a:off x="685800" y="3000375"/>
            <a:ext cx="3238500" cy="95250"/>
          </a:xfrm>
          <a:prstGeom xmlns:a="http://schemas.openxmlformats.org/drawingml/2006/main" prst="roundRect">
            <a:avLst>
              <a:gd name="adj" fmla="val 50000"/>
            </a:avLst>
          </a:prstGeom>
          <a:solidFill xmlns:a="http://schemas.openxmlformats.org/drawingml/2006/main">
            <a:srgbClr val="D7A23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5" name="pancreatic-pillar-head-0">
            <a:extLst xmlns:a="http://schemas.openxmlformats.org/drawingml/2006/main">
              <a:ext uri="{FF2B5EF4-FFF2-40B4-BE49-F238E27FC236}">
                <a16:creationId xmlns:a16="http://schemas.microsoft.com/office/drawing/2014/main" id="{EBEF4CCF-F871-4F97-9486-28DFA33E716D}"/>
              </a:ext>
            </a:extLst>
          </p:cNvPr>
          <p:cNvSpPr>
            <a:spLocks xmlns:a="http://schemas.openxmlformats.org/drawingml/2006/main" noGrp="1"/>
          </p:cNvSpPr>
          <p:nvPr/>
        </p:nvSpPr>
        <p:spPr>
          <a:xfrm xmlns:a="http://schemas.openxmlformats.org/drawingml/2006/main">
            <a:off x="914400" y="3257550"/>
            <a:ext cx="27813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05000"/>
              </a:lnSpc>
              <a:buNone/>
              <a:defRPr sz="1575" b="1">
                <a:solidFill>
                  <a:srgbClr val="061A2E"/>
                </a:solidFill>
                <a:latin typeface="Aptos"/>
                <a:ea typeface="Aptos"/>
                <a:cs typeface="Aptos"/>
              </a:defRPr>
            </a:pPr>
            <a:r>
              <a:rPr sz="1575" b="1">
                <a:solidFill>
                  <a:srgbClr val="061A2E"/>
                </a:solidFill>
                <a:latin typeface="Aptos"/>
                <a:ea typeface="Aptos"/>
                <a:cs typeface="Aptos"/>
              </a:rPr>
              <a:t>Ovarian</a:t>
            </a:r>
          </a:p>
          <a:p xmlns:a="http://schemas.openxmlformats.org/drawingml/2006/main">
            <a:pPr algn="ctr">
              <a:lnSpc>
                <a:spcPct val="105000"/>
              </a:lnSpc>
              <a:buNone/>
              <a:defRPr sz="1575" b="1">
                <a:solidFill>
                  <a:srgbClr val="061A2E"/>
                </a:solidFill>
                <a:latin typeface="Aptos"/>
                <a:ea typeface="Aptos"/>
                <a:cs typeface="Aptos"/>
              </a:defRPr>
            </a:pPr>
            <a:r>
              <a:rPr sz="1575" b="1">
                <a:solidFill>
                  <a:srgbClr val="061A2E"/>
                </a:solidFill>
                <a:latin typeface="Aptos"/>
                <a:ea typeface="Aptos"/>
                <a:cs typeface="Aptos"/>
              </a:rPr>
              <a:t>82% lower</a:t>
            </a:r>
          </a:p>
        </p:txBody>
      </p:sp>
      <p:sp>
        <p:nvSpPr>
          <p:cNvPr id="6" name="pancreatic-pillar-body-0">
            <a:extLst xmlns:a="http://schemas.openxmlformats.org/drawingml/2006/main">
              <a:ext uri="{FF2B5EF4-FFF2-40B4-BE49-F238E27FC236}">
                <a16:creationId xmlns:a16="http://schemas.microsoft.com/office/drawing/2014/main" id="{BA58CCEC-2985-45D2-A273-815C154FB914}"/>
              </a:ext>
            </a:extLst>
          </p:cNvPr>
          <p:cNvSpPr>
            <a:spLocks xmlns:a="http://schemas.openxmlformats.org/drawingml/2006/main" noGrp="1"/>
          </p:cNvSpPr>
          <p:nvPr/>
        </p:nvSpPr>
        <p:spPr>
          <a:xfrm xmlns:a="http://schemas.openxmlformats.org/drawingml/2006/main">
            <a:off x="923925" y="3943350"/>
            <a:ext cx="27622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10000"/>
              </a:lnSpc>
              <a:buNone/>
              <a:defRPr sz="1125" b="0">
                <a:solidFill>
                  <a:srgbClr val="5E7185"/>
                </a:solidFill>
                <a:latin typeface="Aptos"/>
                <a:ea typeface="Aptos"/>
                <a:cs typeface="Aptos"/>
              </a:defRPr>
            </a:pPr>
            <a:r>
              <a:rPr sz="1125">
                <a:solidFill>
                  <a:srgbClr val="5E7185"/>
                </a:solidFill>
                <a:latin typeface="Aptos"/>
                <a:ea typeface="Aptos"/>
                <a:cs typeface="Aptos"/>
              </a:rPr>
              <a:t>Versus SN-38, the most potent comparator in this model.</a:t>
            </a:r>
          </a:p>
        </p:txBody>
      </p:sp>
      <p:sp>
        <p:nvSpPr>
          <p:cNvPr id="7" name="pancreatic-pillar-1">
            <a:extLst xmlns:a="http://schemas.openxmlformats.org/drawingml/2006/main">
              <a:ext uri="{FF2B5EF4-FFF2-40B4-BE49-F238E27FC236}">
                <a16:creationId xmlns:a16="http://schemas.microsoft.com/office/drawing/2014/main" id="{A9DBE3B7-9248-4599-A9E3-1E54BAF3517E}"/>
              </a:ext>
            </a:extLst>
          </p:cNvPr>
          <p:cNvSpPr>
            <a:spLocks xmlns:a="http://schemas.openxmlformats.org/drawingml/2006/main" noGrp="1"/>
          </p:cNvSpPr>
          <p:nvPr/>
        </p:nvSpPr>
        <p:spPr>
          <a:xfrm xmlns:a="http://schemas.openxmlformats.org/drawingml/2006/main">
            <a:off x="4400550" y="3000375"/>
            <a:ext cx="3238500" cy="1657350"/>
          </a:xfrm>
          <a:prstGeom xmlns:a="http://schemas.openxmlformats.org/drawingml/2006/main" prst="roundRect">
            <a:avLst>
              <a:gd name="adj" fmla="val 10345"/>
            </a:avLst>
          </a:prstGeom>
          <a:solidFill xmlns:a="http://schemas.openxmlformats.org/drawingml/2006/main">
            <a:srgbClr val="FFFFFF"/>
          </a:solidFill>
          <a:ln xmlns:a="http://schemas.openxmlformats.org/drawingml/2006/main" w="9525">
            <a:solidFill>
              <a:srgbClr val="D5E0EA"/>
            </a:solidFill>
            <a:prstDash val="solid"/>
          </a:ln>
        </p:spPr>
        <p:txBody>
          <a:bodyPr xmlns:a="http://schemas.openxmlformats.org/drawingml/2006/main"/>
          <a:lstStyle xmlns:a="http://schemas.openxmlformats.org/drawingml/2006/main"/>
          <a:p xmlns:a="http://schemas.openxmlformats.org/drawingml/2006/main">
            <a:endParaRPr/>
          </a:p>
        </p:txBody>
      </p:sp>
      <p:sp>
        <p:nvSpPr>
          <p:cNvPr id="8" name="pancreatic-pillar-bar-1">
            <a:extLst xmlns:a="http://schemas.openxmlformats.org/drawingml/2006/main">
              <a:ext uri="{FF2B5EF4-FFF2-40B4-BE49-F238E27FC236}">
                <a16:creationId xmlns:a16="http://schemas.microsoft.com/office/drawing/2014/main" id="{D6AFBF06-5713-4722-A527-9D8E549B2E50}"/>
              </a:ext>
            </a:extLst>
          </p:cNvPr>
          <p:cNvSpPr>
            <a:spLocks xmlns:a="http://schemas.openxmlformats.org/drawingml/2006/main" noGrp="1"/>
          </p:cNvSpPr>
          <p:nvPr/>
        </p:nvSpPr>
        <p:spPr>
          <a:xfrm xmlns:a="http://schemas.openxmlformats.org/drawingml/2006/main">
            <a:off x="4400550" y="3000375"/>
            <a:ext cx="3238500" cy="95250"/>
          </a:xfrm>
          <a:prstGeom xmlns:a="http://schemas.openxmlformats.org/drawingml/2006/main" prst="roundRect">
            <a:avLst>
              <a:gd name="adj" fmla="val 50000"/>
            </a:avLst>
          </a:prstGeom>
          <a:solidFill xmlns:a="http://schemas.openxmlformats.org/drawingml/2006/main">
            <a:srgbClr val="20B5B2"/>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9" name="pancreatic-pillar-head-1">
            <a:extLst xmlns:a="http://schemas.openxmlformats.org/drawingml/2006/main">
              <a:ext uri="{FF2B5EF4-FFF2-40B4-BE49-F238E27FC236}">
                <a16:creationId xmlns:a16="http://schemas.microsoft.com/office/drawing/2014/main" id="{7360C35E-E0DF-470F-A0EB-C377D812E340}"/>
              </a:ext>
            </a:extLst>
          </p:cNvPr>
          <p:cNvSpPr>
            <a:spLocks xmlns:a="http://schemas.openxmlformats.org/drawingml/2006/main" noGrp="1"/>
          </p:cNvSpPr>
          <p:nvPr/>
        </p:nvSpPr>
        <p:spPr>
          <a:xfrm xmlns:a="http://schemas.openxmlformats.org/drawingml/2006/main">
            <a:off x="4629150" y="3257550"/>
            <a:ext cx="27813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05000"/>
              </a:lnSpc>
              <a:buNone/>
              <a:defRPr sz="1575" b="1">
                <a:solidFill>
                  <a:srgbClr val="061A2E"/>
                </a:solidFill>
                <a:latin typeface="Aptos"/>
                <a:ea typeface="Aptos"/>
                <a:cs typeface="Aptos"/>
              </a:defRPr>
            </a:pPr>
            <a:r>
              <a:rPr sz="1575" b="1">
                <a:solidFill>
                  <a:srgbClr val="061A2E"/>
                </a:solidFill>
                <a:latin typeface="Aptos"/>
                <a:ea typeface="Aptos"/>
                <a:cs typeface="Aptos"/>
              </a:rPr>
              <a:t>Bladder</a:t>
            </a:r>
          </a:p>
          <a:p xmlns:a="http://schemas.openxmlformats.org/drawingml/2006/main">
            <a:pPr algn="ctr">
              <a:lnSpc>
                <a:spcPct val="105000"/>
              </a:lnSpc>
              <a:buNone/>
              <a:defRPr sz="1575" b="1">
                <a:solidFill>
                  <a:srgbClr val="061A2E"/>
                </a:solidFill>
                <a:latin typeface="Aptos"/>
                <a:ea typeface="Aptos"/>
                <a:cs typeface="Aptos"/>
              </a:defRPr>
            </a:pPr>
            <a:r>
              <a:rPr sz="1575" b="1">
                <a:solidFill>
                  <a:srgbClr val="061A2E"/>
                </a:solidFill>
                <a:latin typeface="Aptos"/>
                <a:ea typeface="Aptos"/>
                <a:cs typeface="Aptos"/>
              </a:rPr>
              <a:t>84% lower</a:t>
            </a:r>
          </a:p>
        </p:txBody>
      </p:sp>
      <p:sp>
        <p:nvSpPr>
          <p:cNvPr id="10" name="pancreatic-pillar-body-1">
            <a:extLst xmlns:a="http://schemas.openxmlformats.org/drawingml/2006/main">
              <a:ext uri="{FF2B5EF4-FFF2-40B4-BE49-F238E27FC236}">
                <a16:creationId xmlns:a16="http://schemas.microsoft.com/office/drawing/2014/main" id="{ABF9D25A-D0C2-4C57-B9F0-E31721129974}"/>
              </a:ext>
            </a:extLst>
          </p:cNvPr>
          <p:cNvSpPr>
            <a:spLocks xmlns:a="http://schemas.openxmlformats.org/drawingml/2006/main" noGrp="1"/>
          </p:cNvSpPr>
          <p:nvPr/>
        </p:nvSpPr>
        <p:spPr>
          <a:xfrm xmlns:a="http://schemas.openxmlformats.org/drawingml/2006/main">
            <a:off x="4638675" y="3943350"/>
            <a:ext cx="27622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10000"/>
              </a:lnSpc>
              <a:buNone/>
              <a:defRPr sz="1125" b="0">
                <a:solidFill>
                  <a:srgbClr val="5E7185"/>
                </a:solidFill>
                <a:latin typeface="Aptos"/>
                <a:ea typeface="Aptos"/>
                <a:cs typeface="Aptos"/>
              </a:defRPr>
            </a:pPr>
            <a:r>
              <a:rPr sz="1125">
                <a:solidFill>
                  <a:srgbClr val="5E7185"/>
                </a:solidFill>
                <a:latin typeface="Aptos"/>
                <a:ea typeface="Aptos"/>
                <a:cs typeface="Aptos"/>
              </a:rPr>
              <a:t>Versus SN-38, the most potent comparator in this model.</a:t>
            </a:r>
          </a:p>
        </p:txBody>
      </p:sp>
      <p:sp>
        <p:nvSpPr>
          <p:cNvPr id="11" name="pancreatic-pillar-2">
            <a:extLst xmlns:a="http://schemas.openxmlformats.org/drawingml/2006/main">
              <a:ext uri="{FF2B5EF4-FFF2-40B4-BE49-F238E27FC236}">
                <a16:creationId xmlns:a16="http://schemas.microsoft.com/office/drawing/2014/main" id="{D233F98A-EA73-40BD-9B5B-1B1718CCB378}"/>
              </a:ext>
            </a:extLst>
          </p:cNvPr>
          <p:cNvSpPr>
            <a:spLocks xmlns:a="http://schemas.openxmlformats.org/drawingml/2006/main" noGrp="1"/>
          </p:cNvSpPr>
          <p:nvPr/>
        </p:nvSpPr>
        <p:spPr>
          <a:xfrm xmlns:a="http://schemas.openxmlformats.org/drawingml/2006/main">
            <a:off x="8115300" y="3000375"/>
            <a:ext cx="3238500" cy="1657350"/>
          </a:xfrm>
          <a:prstGeom xmlns:a="http://schemas.openxmlformats.org/drawingml/2006/main" prst="roundRect">
            <a:avLst>
              <a:gd name="adj" fmla="val 10345"/>
            </a:avLst>
          </a:prstGeom>
          <a:solidFill xmlns:a="http://schemas.openxmlformats.org/drawingml/2006/main">
            <a:srgbClr val="FFFFFF"/>
          </a:solidFill>
          <a:ln xmlns:a="http://schemas.openxmlformats.org/drawingml/2006/main" w="9525">
            <a:solidFill>
              <a:srgbClr val="D5E0EA"/>
            </a:solidFill>
            <a:prstDash val="solid"/>
          </a:ln>
        </p:spPr>
        <p:txBody>
          <a:bodyPr xmlns:a="http://schemas.openxmlformats.org/drawingml/2006/main"/>
          <a:lstStyle xmlns:a="http://schemas.openxmlformats.org/drawingml/2006/main"/>
          <a:p xmlns:a="http://schemas.openxmlformats.org/drawingml/2006/main">
            <a:endParaRPr/>
          </a:p>
        </p:txBody>
      </p:sp>
      <p:sp>
        <p:nvSpPr>
          <p:cNvPr id="12" name="pancreatic-pillar-bar-2">
            <a:extLst xmlns:a="http://schemas.openxmlformats.org/drawingml/2006/main">
              <a:ext uri="{FF2B5EF4-FFF2-40B4-BE49-F238E27FC236}">
                <a16:creationId xmlns:a16="http://schemas.microsoft.com/office/drawing/2014/main" id="{84752C46-DE5D-4A1D-A9EE-CB253D3DC0A8}"/>
              </a:ext>
            </a:extLst>
          </p:cNvPr>
          <p:cNvSpPr>
            <a:spLocks xmlns:a="http://schemas.openxmlformats.org/drawingml/2006/main" noGrp="1"/>
          </p:cNvSpPr>
          <p:nvPr/>
        </p:nvSpPr>
        <p:spPr>
          <a:xfrm xmlns:a="http://schemas.openxmlformats.org/drawingml/2006/main">
            <a:off x="8115300" y="3000375"/>
            <a:ext cx="3238500" cy="95250"/>
          </a:xfrm>
          <a:prstGeom xmlns:a="http://schemas.openxmlformats.org/drawingml/2006/main" prst="roundRect">
            <a:avLst>
              <a:gd name="adj" fmla="val 50000"/>
            </a:avLst>
          </a:prstGeom>
          <a:solidFill xmlns:a="http://schemas.openxmlformats.org/drawingml/2006/main">
            <a:srgbClr val="20B5B2"/>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13" name="pancreatic-pillar-head-2">
            <a:extLst xmlns:a="http://schemas.openxmlformats.org/drawingml/2006/main">
              <a:ext uri="{FF2B5EF4-FFF2-40B4-BE49-F238E27FC236}">
                <a16:creationId xmlns:a16="http://schemas.microsoft.com/office/drawing/2014/main" id="{04DB4CCD-9524-4C87-810F-56F38F36204C}"/>
              </a:ext>
            </a:extLst>
          </p:cNvPr>
          <p:cNvSpPr>
            <a:spLocks xmlns:a="http://schemas.openxmlformats.org/drawingml/2006/main" noGrp="1"/>
          </p:cNvSpPr>
          <p:nvPr/>
        </p:nvSpPr>
        <p:spPr>
          <a:xfrm xmlns:a="http://schemas.openxmlformats.org/drawingml/2006/main">
            <a:off x="8343900" y="3257550"/>
            <a:ext cx="27813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05000"/>
              </a:lnSpc>
              <a:buNone/>
              <a:defRPr sz="1575" b="1">
                <a:solidFill>
                  <a:srgbClr val="061A2E"/>
                </a:solidFill>
                <a:latin typeface="Aptos"/>
                <a:ea typeface="Aptos"/>
                <a:cs typeface="Aptos"/>
              </a:defRPr>
            </a:pPr>
            <a:r>
              <a:rPr sz="1575" b="1">
                <a:solidFill>
                  <a:srgbClr val="061A2E"/>
                </a:solidFill>
                <a:latin typeface="Aptos"/>
                <a:ea typeface="Aptos"/>
                <a:cs typeface="Aptos"/>
              </a:rPr>
              <a:t>Breast</a:t>
            </a:r>
          </a:p>
          <a:p xmlns:a="http://schemas.openxmlformats.org/drawingml/2006/main">
            <a:pPr algn="ctr">
              <a:lnSpc>
                <a:spcPct val="105000"/>
              </a:lnSpc>
              <a:buNone/>
              <a:defRPr sz="1575" b="1">
                <a:solidFill>
                  <a:srgbClr val="061A2E"/>
                </a:solidFill>
                <a:latin typeface="Aptos"/>
                <a:ea typeface="Aptos"/>
                <a:cs typeface="Aptos"/>
              </a:defRPr>
            </a:pPr>
            <a:r>
              <a:rPr sz="1575" b="1">
                <a:solidFill>
                  <a:srgbClr val="061A2E"/>
                </a:solidFill>
                <a:latin typeface="Aptos"/>
                <a:ea typeface="Aptos"/>
                <a:cs typeface="Aptos"/>
              </a:rPr>
              <a:t>36% lower</a:t>
            </a:r>
          </a:p>
        </p:txBody>
      </p:sp>
      <p:sp>
        <p:nvSpPr>
          <p:cNvPr id="14" name="pancreatic-pillar-body-2">
            <a:extLst xmlns:a="http://schemas.openxmlformats.org/drawingml/2006/main">
              <a:ext uri="{FF2B5EF4-FFF2-40B4-BE49-F238E27FC236}">
                <a16:creationId xmlns:a16="http://schemas.microsoft.com/office/drawing/2014/main" id="{C8B3E6BD-855F-4CA1-94AC-D793299D80A1}"/>
              </a:ext>
            </a:extLst>
          </p:cNvPr>
          <p:cNvSpPr>
            <a:spLocks xmlns:a="http://schemas.openxmlformats.org/drawingml/2006/main" noGrp="1"/>
          </p:cNvSpPr>
          <p:nvPr/>
        </p:nvSpPr>
        <p:spPr>
          <a:xfrm xmlns:a="http://schemas.openxmlformats.org/drawingml/2006/main">
            <a:off x="8353425" y="3943350"/>
            <a:ext cx="27622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10000"/>
              </a:lnSpc>
              <a:buNone/>
              <a:defRPr sz="1125" b="0">
                <a:solidFill>
                  <a:srgbClr val="5E7185"/>
                </a:solidFill>
                <a:latin typeface="Aptos"/>
                <a:ea typeface="Aptos"/>
                <a:cs typeface="Aptos"/>
              </a:defRPr>
            </a:pPr>
            <a:r>
              <a:rPr sz="1125">
                <a:solidFill>
                  <a:srgbClr val="5E7185"/>
                </a:solidFill>
                <a:latin typeface="Aptos"/>
                <a:ea typeface="Aptos"/>
                <a:cs typeface="Aptos"/>
              </a:rPr>
              <a:t>Versus SN-38, the most potent comparator in this model.</a:t>
            </a:r>
          </a:p>
        </p:txBody>
      </p:sp>
      <p:sp>
        <p:nvSpPr>
          <p:cNvPr id="15" name="pancreatic-implication">
            <a:extLst xmlns:a="http://schemas.openxmlformats.org/drawingml/2006/main">
              <a:ext uri="{FF2B5EF4-FFF2-40B4-BE49-F238E27FC236}">
                <a16:creationId xmlns:a16="http://schemas.microsoft.com/office/drawing/2014/main" id="{630C55CF-80A5-4965-811A-88D8D2D50CF4}"/>
              </a:ext>
            </a:extLst>
          </p:cNvPr>
          <p:cNvSpPr>
            <a:spLocks xmlns:a="http://schemas.openxmlformats.org/drawingml/2006/main" noGrp="1"/>
          </p:cNvSpPr>
          <p:nvPr/>
        </p:nvSpPr>
        <p:spPr>
          <a:xfrm xmlns:a="http://schemas.openxmlformats.org/drawingml/2006/main">
            <a:off x="685800" y="5000625"/>
            <a:ext cx="10820400" cy="590550"/>
          </a:xfrm>
          <a:prstGeom xmlns:a="http://schemas.openxmlformats.org/drawingml/2006/main" prst="roundRect">
            <a:avLst>
              <a:gd name="adj" fmla="val 25806"/>
            </a:avLst>
          </a:prstGeom>
          <a:solidFill xmlns:a="http://schemas.openxmlformats.org/drawingml/2006/main">
            <a:srgbClr val="F7F3EA"/>
          </a:solidFill>
          <a:ln xmlns:a="http://schemas.openxmlformats.org/drawingml/2006/main" w="9525">
            <a:solidFill>
              <a:srgbClr val="D7A23E"/>
            </a:solidFill>
            <a:prstDash val="solid"/>
          </a:ln>
        </p:spPr>
        <p:txBody>
          <a:bodyPr xmlns:a="http://schemas.openxmlformats.org/drawingml/2006/main"/>
          <a:lstStyle xmlns:a="http://schemas.openxmlformats.org/drawingml/2006/main"/>
          <a:p xmlns:a="http://schemas.openxmlformats.org/drawingml/2006/main">
            <a:endParaRPr/>
          </a:p>
        </p:txBody>
      </p:sp>
      <p:sp>
        <p:nvSpPr>
          <p:cNvPr id="16" name="pancreatic-implication-t">
            <a:extLst xmlns:a="http://schemas.openxmlformats.org/drawingml/2006/main">
              <a:ext uri="{FF2B5EF4-FFF2-40B4-BE49-F238E27FC236}">
                <a16:creationId xmlns:a16="http://schemas.microsoft.com/office/drawing/2014/main" id="{268E799B-E1E1-4EE5-AD11-329F0F861AAE}"/>
              </a:ext>
            </a:extLst>
          </p:cNvPr>
          <p:cNvSpPr>
            <a:spLocks xmlns:a="http://schemas.openxmlformats.org/drawingml/2006/main" noGrp="1"/>
          </p:cNvSpPr>
          <p:nvPr/>
        </p:nvSpPr>
        <p:spPr>
          <a:xfrm xmlns:a="http://schemas.openxmlformats.org/drawingml/2006/main">
            <a:off x="952500" y="5153025"/>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105000"/>
              </a:lnSpc>
              <a:buNone/>
              <a:defRPr sz="1200" b="1">
                <a:solidFill>
                  <a:srgbClr val="061A2E"/>
                </a:solidFill>
                <a:latin typeface="Aptos"/>
                <a:ea typeface="Aptos"/>
                <a:cs typeface="Aptos"/>
              </a:defRPr>
            </a:pPr>
            <a:r>
              <a:rPr sz="1200" b="1">
                <a:solidFill>
                  <a:srgbClr val="061A2E"/>
                </a:solidFill>
                <a:latin typeface="Aptos"/>
                <a:ea typeface="Aptos"/>
                <a:cs typeface="Aptos"/>
              </a:rPr>
              <a:t>Glioblastoma activity was also observed in company testing with and without HSA.</a:t>
            </a:r>
          </a:p>
        </p:txBody>
      </p:sp>
      <p:sp>
        <p:nvSpPr>
          <p:cNvPr id="19" name="footer-line-6">
            <a:extLst xmlns:a="http://schemas.openxmlformats.org/drawingml/2006/main">
              <a:ext uri="{FF2B5EF4-FFF2-40B4-BE49-F238E27FC236}">
                <a16:creationId xmlns:a16="http://schemas.microsoft.com/office/drawing/2014/main" id="{CFC9BD6B-4356-4A37-8B95-FB93229B573E}"/>
              </a:ext>
            </a:extLst>
          </p:cNvPr>
          <p:cNvSpPr>
            <a:spLocks xmlns:a="http://schemas.openxmlformats.org/drawingml/2006/main" noGrp="1"/>
          </p:cNvSpPr>
          <p:nvPr/>
        </p:nvSpPr>
        <p:spPr>
          <a:xfrm xmlns:a="http://schemas.openxmlformats.org/drawingml/2006/main">
            <a:off x="590550" y="6419850"/>
            <a:ext cx="11010900" cy="9525"/>
          </a:xfrm>
          <a:prstGeom xmlns:a="http://schemas.openxmlformats.org/drawingml/2006/main" prst="line">
            <a:avLst/>
          </a:prstGeom>
          <a:noFill xmlns:a="http://schemas.openxmlformats.org/drawingml/2006/main"/>
          <a:ln xmlns:a="http://schemas.openxmlformats.org/drawingml/2006/main" w="9525">
            <a:solidFill>
              <a:srgbClr val="D5E0EA"/>
            </a:solidFill>
            <a:prstDash val="solid"/>
          </a:ln>
        </p:spPr>
        <p:txBody>
          <a:bodyPr xmlns:a="http://schemas.openxmlformats.org/drawingml/2006/main"/>
          <a:lstStyle xmlns:a="http://schemas.openxmlformats.org/drawingml/2006/main"/>
          <a:p xmlns:a="http://schemas.openxmlformats.org/drawingml/2006/main">
            <a:endParaRPr/>
          </a:p>
        </p:txBody>
      </p:sp>
      <p:sp>
        <p:nvSpPr>
          <p:cNvPr id="20" name="footer-note-6">
            <a:extLst xmlns:a="http://schemas.openxmlformats.org/drawingml/2006/main">
              <a:ext uri="{FF2B5EF4-FFF2-40B4-BE49-F238E27FC236}">
                <a16:creationId xmlns:a16="http://schemas.microsoft.com/office/drawing/2014/main" id="{B6F96733-3C43-413E-9603-72C645C7D988}"/>
              </a:ext>
            </a:extLst>
          </p:cNvPr>
          <p:cNvSpPr>
            <a:spLocks xmlns:a="http://schemas.openxmlformats.org/drawingml/2006/main" noGrp="1"/>
          </p:cNvSpPr>
          <p:nvPr/>
        </p:nvSpPr>
        <p:spPr>
          <a:xfrm xmlns:a="http://schemas.openxmlformats.org/drawingml/2006/main">
            <a:off x="590550" y="6496050"/>
            <a:ext cx="476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5000"/>
              </a:lnSpc>
              <a:buNone/>
              <a:defRPr sz="825" b="1">
                <a:solidFill>
                  <a:srgbClr val="5E7185"/>
                </a:solidFill>
                <a:latin typeface="Aptos"/>
                <a:ea typeface="Aptos"/>
                <a:cs typeface="Aptos"/>
              </a:defRPr>
            </a:pPr>
            <a:r>
              <a:rPr sz="825" b="1">
                <a:solidFill>
                  <a:srgbClr val="5E7185"/>
                </a:solidFill>
                <a:latin typeface="Aptos"/>
                <a:ea typeface="Aptos"/>
                <a:cs typeface="Aptos"/>
              </a:rPr>
              <a:t>NON-CONFIDENTIAL OVERVIEW</a:t>
            </a:r>
          </a:p>
        </p:txBody>
      </p:sp>
      <p:sp>
        <p:nvSpPr>
          <p:cNvPr id="21" name="footer-page-6">
            <a:extLst xmlns:a="http://schemas.openxmlformats.org/drawingml/2006/main">
              <a:ext uri="{FF2B5EF4-FFF2-40B4-BE49-F238E27FC236}">
                <a16:creationId xmlns:a16="http://schemas.microsoft.com/office/drawing/2014/main" id="{DF6187AF-9B99-4533-A97F-B09E85FE2C49}"/>
              </a:ext>
            </a:extLst>
          </p:cNvPr>
          <p:cNvSpPr>
            <a:spLocks xmlns:a="http://schemas.openxmlformats.org/drawingml/2006/main" noGrp="1"/>
          </p:cNvSpPr>
          <p:nvPr/>
        </p:nvSpPr>
        <p:spPr>
          <a:xfrm xmlns:a="http://schemas.openxmlformats.org/drawingml/2006/main">
            <a:off x="11068050" y="6496050"/>
            <a:ext cx="533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r">
              <a:lnSpc>
                <a:spcPct val="105000"/>
              </a:lnSpc>
              <a:buNone/>
              <a:defRPr sz="825" b="1">
                <a:solidFill>
                  <a:srgbClr val="5E7185"/>
                </a:solidFill>
                <a:latin typeface="Aptos"/>
                <a:ea typeface="Aptos"/>
                <a:cs typeface="Aptos"/>
              </a:defRPr>
            </a:pPr>
            <a:r>
              <a:rPr sz="825" b="1">
                <a:solidFill>
                  <a:srgbClr val="5E7185"/>
                </a:solidFill>
                <a:latin typeface="Aptos"/>
                <a:ea typeface="Aptos"/>
                <a:cs typeface="Aptos"/>
              </a:rPr>
              <a:t>12</a:t>
            </a:r>
          </a:p>
        </p:txBody>
      </p:sp>
      <p:pic>
        <p:nvPicPr>
          <p:cNvPr id="43" name="Picture 42"/>
          <p:cNvPicPr>
            <a:picLocks xmlns:a="http://schemas.openxmlformats.org/drawingml/2006/main" noChangeAspect="1"/>
          </p:cNvPicPr>
          <p:nvPr/>
        </p:nvPicPr>
        <p:blipFill>
          <a:blip xmlns:r="http://schemas.openxmlformats.org/officeDocument/2006/relationships" xmlns:a="http://schemas.openxmlformats.org/drawingml/2006/main" r:embed="Rd6e256f8309a4de3"/>
          <a:stretch xmlns:a="http://schemas.openxmlformats.org/drawingml/2006/main"/>
        </p:blipFill>
        <p:spPr>
          <a:xfrm xmlns:a="http://schemas.openxmlformats.org/drawingml/2006/main">
            <a:off x="9669066" y="6419850"/>
            <a:ext cx="950119" cy="361950"/>
          </a:xfrm>
          <a:prstGeom xmlns:a="http://schemas.openxmlformats.org/drawingml/2006/main" prst="rect">
            <a:avLst/>
          </a:prstGeom>
        </p:spPr>
      </p:pic>
    </p:spTree>
    <p:extLst>
      <p:ext uri="{BB962C8B-B14F-4D97-AF65-F5344CB8AC3E}">
        <p14:creationId xmlns:p14="http://schemas.microsoft.com/office/powerpoint/2010/main" val="1879797808"/>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slide-title">
            <a:extLst xmlns:a="http://schemas.openxmlformats.org/drawingml/2006/main">
              <a:ext uri="{FF2B5EF4-FFF2-40B4-BE49-F238E27FC236}">
                <a16:creationId xmlns:a16="http://schemas.microsoft.com/office/drawing/2014/main" id="{390D4F78-15D3-4FE1-AFB6-84B5EDDF0BAA}"/>
              </a:ext>
            </a:extLst>
          </p:cNvPr>
          <p:cNvSpPr>
            <a:spLocks xmlns:a="http://schemas.openxmlformats.org/drawingml/2006/main" noGrp="1"/>
          </p:cNvSpPr>
          <p:nvPr/>
        </p:nvSpPr>
        <p:spPr>
          <a:xfrm xmlns:a="http://schemas.openxmlformats.org/drawingml/2006/main">
            <a:off x="590550" y="781050"/>
            <a:ext cx="10744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fontScale="87514"/>
          </a:bodyPr>
          <a:lstStyle xmlns:a="http://schemas.openxmlformats.org/drawingml/2006/main"/>
          <a:p xmlns:a="http://schemas.openxmlformats.org/drawingml/2006/main">
            <a:pPr algn="l">
              <a:lnSpc>
                <a:spcPct val="105000"/>
              </a:lnSpc>
              <a:buNone/>
              <a:defRPr sz="2850" b="1">
                <a:solidFill>
                  <a:srgbClr val="061A2E"/>
                </a:solidFill>
                <a:latin typeface="Aptos"/>
                <a:ea typeface="Aptos"/>
                <a:cs typeface="Aptos"/>
              </a:defRPr>
            </a:pPr>
            <a:r>
              <a:rPr sz="2850" b="1">
                <a:solidFill>
                  <a:srgbClr val="061A2E"/>
                </a:solidFill>
                <a:latin typeface="Aptos"/>
                <a:ea typeface="Aptos"/>
                <a:cs typeface="Aptos"/>
              </a:rPr>
              <a:t>NSS-01 combines an established mechanism with HSA-focused testing</a:t>
            </a:r>
          </a:p>
        </p:txBody>
      </p:sp>
      <p:sp>
        <p:nvSpPr>
          <p:cNvPr id="3" name="slide-subtitle">
            <a:extLst xmlns:a="http://schemas.openxmlformats.org/drawingml/2006/main">
              <a:ext uri="{FF2B5EF4-FFF2-40B4-BE49-F238E27FC236}">
                <a16:creationId xmlns:a16="http://schemas.microsoft.com/office/drawing/2014/main" id="{31994C9C-8C79-4FBA-ABB4-8C10ADF8D3AD}"/>
              </a:ext>
            </a:extLst>
          </p:cNvPr>
          <p:cNvSpPr>
            <a:spLocks xmlns:a="http://schemas.openxmlformats.org/drawingml/2006/main" noGrp="1"/>
          </p:cNvSpPr>
          <p:nvPr/>
        </p:nvSpPr>
        <p:spPr>
          <a:xfrm xmlns:a="http://schemas.openxmlformats.org/drawingml/2006/main">
            <a:off x="609600" y="1390650"/>
            <a:ext cx="10287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5000"/>
              </a:lnSpc>
              <a:buNone/>
              <a:defRPr sz="1350" b="0">
                <a:solidFill>
                  <a:srgbClr val="5E7185"/>
                </a:solidFill>
                <a:latin typeface="Aptos"/>
                <a:ea typeface="Aptos"/>
                <a:cs typeface="Aptos"/>
              </a:defRPr>
            </a:pPr>
            <a:r>
              <a:rPr sz="1350" b="0">
                <a:solidFill>
                  <a:srgbClr val="5E7185"/>
                </a:solidFill>
                <a:latin typeface="Aptos"/>
                <a:ea typeface="Aptos"/>
                <a:cs typeface="Aptos"/>
              </a:rPr>
              <a:t>The lead program centers on unconjugated NSS-01, with conjugated forms in parallel exploratory development.</a:t>
            </a:r>
          </a:p>
        </p:txBody>
      </p:sp>
      <p:sp>
        <p:nvSpPr>
          <p:cNvPr id="4" name="candidate-halo">
            <a:extLst xmlns:a="http://schemas.openxmlformats.org/drawingml/2006/main">
              <a:ext uri="{FF2B5EF4-FFF2-40B4-BE49-F238E27FC236}">
                <a16:creationId xmlns:a16="http://schemas.microsoft.com/office/drawing/2014/main" id="{C363EB6E-DDFE-4506-8A4E-E5CFE6D4AFB4}"/>
              </a:ext>
            </a:extLst>
          </p:cNvPr>
          <p:cNvSpPr>
            <a:spLocks xmlns:a="http://schemas.openxmlformats.org/drawingml/2006/main" noGrp="1"/>
          </p:cNvSpPr>
          <p:nvPr/>
        </p:nvSpPr>
        <p:spPr>
          <a:xfrm xmlns:a="http://schemas.openxmlformats.org/drawingml/2006/main">
            <a:off x="4667250" y="2114550"/>
            <a:ext cx="2857500" cy="2857500"/>
          </a:xfrm>
          <a:prstGeom xmlns:a="http://schemas.openxmlformats.org/drawingml/2006/main" prst="ellipse">
            <a:avLst/>
          </a:prstGeom>
          <a:solidFill xmlns:a="http://schemas.openxmlformats.org/drawingml/2006/main">
            <a:srgbClr val="E8F3FA"/>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5" name="candidate-core">
            <a:extLst xmlns:a="http://schemas.openxmlformats.org/drawingml/2006/main">
              <a:ext uri="{FF2B5EF4-FFF2-40B4-BE49-F238E27FC236}">
                <a16:creationId xmlns:a16="http://schemas.microsoft.com/office/drawing/2014/main" id="{EF3D26E7-E12D-4AE8-B97A-3FDF022EB1AF}"/>
              </a:ext>
            </a:extLst>
          </p:cNvPr>
          <p:cNvSpPr>
            <a:spLocks xmlns:a="http://schemas.openxmlformats.org/drawingml/2006/main" noGrp="1"/>
          </p:cNvSpPr>
          <p:nvPr/>
        </p:nvSpPr>
        <p:spPr>
          <a:xfrm xmlns:a="http://schemas.openxmlformats.org/drawingml/2006/main">
            <a:off x="5095875" y="2543175"/>
            <a:ext cx="2000250" cy="2000250"/>
          </a:xfrm>
          <a:prstGeom xmlns:a="http://schemas.openxmlformats.org/drawingml/2006/main" prst="ellipse">
            <a:avLst/>
          </a:prstGeom>
          <a:solidFill xmlns:a="http://schemas.openxmlformats.org/drawingml/2006/main">
            <a:srgbClr val="061A2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6" name="candidate-name">
            <a:extLst xmlns:a="http://schemas.openxmlformats.org/drawingml/2006/main">
              <a:ext uri="{FF2B5EF4-FFF2-40B4-BE49-F238E27FC236}">
                <a16:creationId xmlns:a16="http://schemas.microsoft.com/office/drawing/2014/main" id="{33EE95F8-7E9F-48C1-979B-265F94C7CE73}"/>
              </a:ext>
            </a:extLst>
          </p:cNvPr>
          <p:cNvSpPr>
            <a:spLocks xmlns:a="http://schemas.openxmlformats.org/drawingml/2006/main" noGrp="1"/>
          </p:cNvSpPr>
          <p:nvPr/>
        </p:nvSpPr>
        <p:spPr>
          <a:xfrm xmlns:a="http://schemas.openxmlformats.org/drawingml/2006/main">
            <a:off x="5334000" y="3067050"/>
            <a:ext cx="15240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a:bodyPr>
          <a:lstStyle xmlns:a="http://schemas.openxmlformats.org/drawingml/2006/main"/>
          <a:p xmlns:a="http://schemas.openxmlformats.org/drawingml/2006/main">
            <a:pPr algn="ctr">
              <a:lnSpc>
                <a:spcPct val="105000"/>
              </a:lnSpc>
              <a:buNone/>
              <a:defRPr sz="2850" b="1">
                <a:solidFill>
                  <a:srgbClr val="FFFFFF"/>
                </a:solidFill>
                <a:latin typeface="Aptos"/>
                <a:ea typeface="Aptos"/>
                <a:cs typeface="Aptos"/>
              </a:defRPr>
            </a:pPr>
            <a:r>
              <a:rPr sz="2850" b="1">
                <a:solidFill>
                  <a:srgbClr val="FFFFFF"/>
                </a:solidFill>
                <a:latin typeface="Aptos"/>
                <a:ea typeface="Aptos"/>
                <a:cs typeface="Aptos"/>
              </a:rPr>
              <a:t>NSS-01</a:t>
            </a:r>
          </a:p>
        </p:txBody>
      </p:sp>
      <p:sp>
        <p:nvSpPr>
          <p:cNvPr id="7" name="candidate-formula">
            <a:extLst xmlns:a="http://schemas.openxmlformats.org/drawingml/2006/main">
              <a:ext uri="{FF2B5EF4-FFF2-40B4-BE49-F238E27FC236}">
                <a16:creationId xmlns:a16="http://schemas.microsoft.com/office/drawing/2014/main" id="{DA0DABBB-4F71-441D-8F8B-8E91D79B7A81}"/>
              </a:ext>
            </a:extLst>
          </p:cNvPr>
          <p:cNvSpPr>
            <a:spLocks xmlns:a="http://schemas.openxmlformats.org/drawingml/2006/main" noGrp="1"/>
          </p:cNvSpPr>
          <p:nvPr/>
        </p:nvSpPr>
        <p:spPr>
          <a:xfrm xmlns:a="http://schemas.openxmlformats.org/drawingml/2006/main">
            <a:off x="5381625" y="3619500"/>
            <a:ext cx="1428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05000"/>
              </a:lnSpc>
              <a:buNone/>
              <a:defRPr sz="1350" b="0">
                <a:solidFill>
                  <a:srgbClr val="9DEBFF"/>
                </a:solidFill>
                <a:latin typeface="Aptos"/>
                <a:ea typeface="Aptos"/>
                <a:cs typeface="Aptos"/>
              </a:defRPr>
            </a:pPr>
            <a:r>
              <a:rPr sz="1350" b="0">
                <a:solidFill>
                  <a:srgbClr val="9DEBFF"/>
                </a:solidFill>
                <a:latin typeface="Aptos"/>
                <a:ea typeface="Aptos"/>
                <a:cs typeface="Aptos"/>
              </a:rPr>
              <a:t>C₂₃H₂₀N₂O₅</a:t>
            </a:r>
          </a:p>
        </p:txBody>
      </p:sp>
      <p:sp>
        <p:nvSpPr>
          <p:cNvPr id="8" name="profile-one">
            <a:extLst xmlns:a="http://schemas.openxmlformats.org/drawingml/2006/main">
              <a:ext uri="{FF2B5EF4-FFF2-40B4-BE49-F238E27FC236}">
                <a16:creationId xmlns:a16="http://schemas.microsoft.com/office/drawing/2014/main" id="{48E57BA1-6259-4F94-84A1-60BFEA44B70D}"/>
              </a:ext>
            </a:extLst>
          </p:cNvPr>
          <p:cNvSpPr>
            <a:spLocks xmlns:a="http://schemas.openxmlformats.org/drawingml/2006/main" noGrp="1"/>
          </p:cNvSpPr>
          <p:nvPr/>
        </p:nvSpPr>
        <p:spPr>
          <a:xfrm xmlns:a="http://schemas.openxmlformats.org/drawingml/2006/main">
            <a:off x="685800" y="2190750"/>
            <a:ext cx="3143250" cy="1066800"/>
          </a:xfrm>
          <a:prstGeom xmlns:a="http://schemas.openxmlformats.org/drawingml/2006/main" prst="roundRect">
            <a:avLst>
              <a:gd name="adj" fmla="val 16071"/>
            </a:avLst>
          </a:prstGeom>
          <a:solidFill xmlns:a="http://schemas.openxmlformats.org/drawingml/2006/main">
            <a:srgbClr val="F4F8FB"/>
          </a:solidFill>
          <a:ln xmlns:a="http://schemas.openxmlformats.org/drawingml/2006/main" w="9525">
            <a:solidFill>
              <a:srgbClr val="D5E0EA"/>
            </a:solidFill>
            <a:prstDash val="solid"/>
          </a:ln>
        </p:spPr>
        <p:txBody>
          <a:bodyPr xmlns:a="http://schemas.openxmlformats.org/drawingml/2006/main"/>
          <a:lstStyle xmlns:a="http://schemas.openxmlformats.org/drawingml/2006/main"/>
          <a:p xmlns:a="http://schemas.openxmlformats.org/drawingml/2006/main">
            <a:endParaRPr/>
          </a:p>
        </p:txBody>
      </p:sp>
      <p:sp>
        <p:nvSpPr>
          <p:cNvPr id="9" name="profile-one-k">
            <a:extLst xmlns:a="http://schemas.openxmlformats.org/drawingml/2006/main">
              <a:ext uri="{FF2B5EF4-FFF2-40B4-BE49-F238E27FC236}">
                <a16:creationId xmlns:a16="http://schemas.microsoft.com/office/drawing/2014/main" id="{CE1354B5-8A01-4ACB-BCCC-AD6D1A578469}"/>
              </a:ext>
            </a:extLst>
          </p:cNvPr>
          <p:cNvSpPr>
            <a:spLocks xmlns:a="http://schemas.openxmlformats.org/drawingml/2006/main" noGrp="1"/>
          </p:cNvSpPr>
          <p:nvPr/>
        </p:nvSpPr>
        <p:spPr>
          <a:xfrm xmlns:a="http://schemas.openxmlformats.org/drawingml/2006/main">
            <a:off x="933450" y="2324100"/>
            <a:ext cx="1428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a:bodyPr>
          <a:lstStyle xmlns:a="http://schemas.openxmlformats.org/drawingml/2006/main"/>
          <a:p xmlns:a="http://schemas.openxmlformats.org/drawingml/2006/main">
            <a:pPr algn="l">
              <a:lnSpc>
                <a:spcPct val="105000"/>
              </a:lnSpc>
              <a:buNone/>
              <a:defRPr sz="975" b="1">
                <a:solidFill>
                  <a:srgbClr val="20B5B2"/>
                </a:solidFill>
                <a:latin typeface="Aptos"/>
                <a:ea typeface="Aptos"/>
                <a:cs typeface="Aptos"/>
              </a:defRPr>
            </a:pPr>
            <a:r>
              <a:rPr sz="975" b="1">
                <a:solidFill>
                  <a:srgbClr val="20B5B2"/>
                </a:solidFill>
                <a:latin typeface="Aptos"/>
                <a:ea typeface="Aptos"/>
                <a:cs typeface="Aptos"/>
              </a:rPr>
              <a:t>MECHANISM</a:t>
            </a:r>
          </a:p>
        </p:txBody>
      </p:sp>
      <p:sp>
        <p:nvSpPr>
          <p:cNvPr id="10" name="profile-one-t">
            <a:extLst xmlns:a="http://schemas.openxmlformats.org/drawingml/2006/main">
              <a:ext uri="{FF2B5EF4-FFF2-40B4-BE49-F238E27FC236}">
                <a16:creationId xmlns:a16="http://schemas.microsoft.com/office/drawing/2014/main" id="{B0D4C72C-5801-4F6D-BFF2-62C647EBAD45}"/>
              </a:ext>
            </a:extLst>
          </p:cNvPr>
          <p:cNvSpPr>
            <a:spLocks xmlns:a="http://schemas.openxmlformats.org/drawingml/2006/main" noGrp="1"/>
          </p:cNvSpPr>
          <p:nvPr/>
        </p:nvSpPr>
        <p:spPr>
          <a:xfrm xmlns:a="http://schemas.openxmlformats.org/drawingml/2006/main">
            <a:off x="933450" y="2647950"/>
            <a:ext cx="2571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5000"/>
              </a:lnSpc>
              <a:buNone/>
              <a:defRPr sz="1650" b="1">
                <a:solidFill>
                  <a:srgbClr val="061A2E"/>
                </a:solidFill>
                <a:latin typeface="Aptos"/>
                <a:ea typeface="Aptos"/>
                <a:cs typeface="Aptos"/>
              </a:defRPr>
            </a:pPr>
            <a:r>
              <a:rPr sz="1650" b="1">
                <a:solidFill>
                  <a:srgbClr val="061A2E"/>
                </a:solidFill>
                <a:latin typeface="Aptos"/>
                <a:ea typeface="Aptos"/>
                <a:cs typeface="Aptos"/>
              </a:rPr>
              <a:t>Topoisomerase I inhibitor</a:t>
            </a:r>
          </a:p>
        </p:txBody>
      </p:sp>
      <p:sp>
        <p:nvSpPr>
          <p:cNvPr id="11" name="profile-two">
            <a:extLst xmlns:a="http://schemas.openxmlformats.org/drawingml/2006/main">
              <a:ext uri="{FF2B5EF4-FFF2-40B4-BE49-F238E27FC236}">
                <a16:creationId xmlns:a16="http://schemas.microsoft.com/office/drawing/2014/main" id="{CFD48EE2-152A-4C89-8859-B41971AAFF70}"/>
              </a:ext>
            </a:extLst>
          </p:cNvPr>
          <p:cNvSpPr>
            <a:spLocks xmlns:a="http://schemas.openxmlformats.org/drawingml/2006/main" noGrp="1"/>
          </p:cNvSpPr>
          <p:nvPr/>
        </p:nvSpPr>
        <p:spPr>
          <a:xfrm xmlns:a="http://schemas.openxmlformats.org/drawingml/2006/main">
            <a:off x="685800" y="3733800"/>
            <a:ext cx="3143250" cy="1066800"/>
          </a:xfrm>
          <a:prstGeom xmlns:a="http://schemas.openxmlformats.org/drawingml/2006/main" prst="roundRect">
            <a:avLst>
              <a:gd name="adj" fmla="val 16071"/>
            </a:avLst>
          </a:prstGeom>
          <a:solidFill xmlns:a="http://schemas.openxmlformats.org/drawingml/2006/main">
            <a:srgbClr val="F4F8FB"/>
          </a:solidFill>
          <a:ln xmlns:a="http://schemas.openxmlformats.org/drawingml/2006/main" w="9525">
            <a:solidFill>
              <a:srgbClr val="D5E0EA"/>
            </a:solidFill>
            <a:prstDash val="solid"/>
          </a:ln>
        </p:spPr>
        <p:txBody>
          <a:bodyPr xmlns:a="http://schemas.openxmlformats.org/drawingml/2006/main"/>
          <a:lstStyle xmlns:a="http://schemas.openxmlformats.org/drawingml/2006/main"/>
          <a:p xmlns:a="http://schemas.openxmlformats.org/drawingml/2006/main">
            <a:endParaRPr/>
          </a:p>
        </p:txBody>
      </p:sp>
      <p:sp>
        <p:nvSpPr>
          <p:cNvPr id="12" name="profile-two-k">
            <a:extLst xmlns:a="http://schemas.openxmlformats.org/drawingml/2006/main">
              <a:ext uri="{FF2B5EF4-FFF2-40B4-BE49-F238E27FC236}">
                <a16:creationId xmlns:a16="http://schemas.microsoft.com/office/drawing/2014/main" id="{CFE725F7-1727-4642-9B71-A1B1B7C0B9BD}"/>
              </a:ext>
            </a:extLst>
          </p:cNvPr>
          <p:cNvSpPr>
            <a:spLocks xmlns:a="http://schemas.openxmlformats.org/drawingml/2006/main" noGrp="1"/>
          </p:cNvSpPr>
          <p:nvPr/>
        </p:nvSpPr>
        <p:spPr>
          <a:xfrm xmlns:a="http://schemas.openxmlformats.org/drawingml/2006/main">
            <a:off x="933450" y="3867150"/>
            <a:ext cx="1714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a:bodyPr>
          <a:lstStyle xmlns:a="http://schemas.openxmlformats.org/drawingml/2006/main"/>
          <a:p xmlns:a="http://schemas.openxmlformats.org/drawingml/2006/main">
            <a:pPr algn="l">
              <a:lnSpc>
                <a:spcPct val="105000"/>
              </a:lnSpc>
              <a:buNone/>
              <a:defRPr sz="975" b="1">
                <a:solidFill>
                  <a:srgbClr val="20B5B2"/>
                </a:solidFill>
                <a:latin typeface="Aptos"/>
                <a:ea typeface="Aptos"/>
                <a:cs typeface="Aptos"/>
              </a:defRPr>
            </a:pPr>
            <a:r>
              <a:rPr sz="975" b="1">
                <a:solidFill>
                  <a:srgbClr val="20B5B2"/>
                </a:solidFill>
                <a:latin typeface="Aptos"/>
                <a:ea typeface="Aptos"/>
                <a:cs typeface="Aptos"/>
              </a:rPr>
              <a:t>CANDIDATE FORM</a:t>
            </a:r>
          </a:p>
        </p:txBody>
      </p:sp>
      <p:sp>
        <p:nvSpPr>
          <p:cNvPr id="13" name="profile-two-t">
            <a:extLst xmlns:a="http://schemas.openxmlformats.org/drawingml/2006/main">
              <a:ext uri="{FF2B5EF4-FFF2-40B4-BE49-F238E27FC236}">
                <a16:creationId xmlns:a16="http://schemas.microsoft.com/office/drawing/2014/main" id="{E4FB1655-B735-4376-BAB5-006677F47010}"/>
              </a:ext>
            </a:extLst>
          </p:cNvPr>
          <p:cNvSpPr>
            <a:spLocks xmlns:a="http://schemas.openxmlformats.org/drawingml/2006/main" noGrp="1"/>
          </p:cNvSpPr>
          <p:nvPr/>
        </p:nvSpPr>
        <p:spPr>
          <a:xfrm xmlns:a="http://schemas.openxmlformats.org/drawingml/2006/main">
            <a:off x="933450" y="4191000"/>
            <a:ext cx="2571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5000"/>
              </a:lnSpc>
              <a:buNone/>
              <a:defRPr sz="1650" b="1">
                <a:solidFill>
                  <a:srgbClr val="061A2E"/>
                </a:solidFill>
                <a:latin typeface="Aptos"/>
                <a:ea typeface="Aptos"/>
                <a:cs typeface="Aptos"/>
              </a:defRPr>
            </a:pPr>
            <a:r>
              <a:rPr sz="1650" b="1">
                <a:solidFill>
                  <a:srgbClr val="061A2E"/>
                </a:solidFill>
                <a:latin typeface="Aptos"/>
                <a:ea typeface="Aptos"/>
                <a:cs typeface="Aptos"/>
              </a:rPr>
              <a:t>Unconjugated NSS-01</a:t>
            </a:r>
          </a:p>
        </p:txBody>
      </p:sp>
      <p:sp>
        <p:nvSpPr>
          <p:cNvPr id="14" name="profile-three">
            <a:extLst xmlns:a="http://schemas.openxmlformats.org/drawingml/2006/main">
              <a:ext uri="{FF2B5EF4-FFF2-40B4-BE49-F238E27FC236}">
                <a16:creationId xmlns:a16="http://schemas.microsoft.com/office/drawing/2014/main" id="{65B2021E-ECD0-4CAF-BA9D-FA1170387D73}"/>
              </a:ext>
            </a:extLst>
          </p:cNvPr>
          <p:cNvSpPr>
            <a:spLocks xmlns:a="http://schemas.openxmlformats.org/drawingml/2006/main" noGrp="1"/>
          </p:cNvSpPr>
          <p:nvPr/>
        </p:nvSpPr>
        <p:spPr>
          <a:xfrm xmlns:a="http://schemas.openxmlformats.org/drawingml/2006/main">
            <a:off x="8362950" y="2190750"/>
            <a:ext cx="3143250" cy="1066800"/>
          </a:xfrm>
          <a:prstGeom xmlns:a="http://schemas.openxmlformats.org/drawingml/2006/main" prst="roundRect">
            <a:avLst>
              <a:gd name="adj" fmla="val 16071"/>
            </a:avLst>
          </a:prstGeom>
          <a:solidFill xmlns:a="http://schemas.openxmlformats.org/drawingml/2006/main">
            <a:srgbClr val="F4F8FB"/>
          </a:solidFill>
          <a:ln xmlns:a="http://schemas.openxmlformats.org/drawingml/2006/main" w="9525">
            <a:solidFill>
              <a:srgbClr val="D5E0EA"/>
            </a:solidFill>
            <a:prstDash val="solid"/>
          </a:ln>
        </p:spPr>
        <p:txBody>
          <a:bodyPr xmlns:a="http://schemas.openxmlformats.org/drawingml/2006/main"/>
          <a:lstStyle xmlns:a="http://schemas.openxmlformats.org/drawingml/2006/main"/>
          <a:p xmlns:a="http://schemas.openxmlformats.org/drawingml/2006/main">
            <a:endParaRPr/>
          </a:p>
        </p:txBody>
      </p:sp>
      <p:sp>
        <p:nvSpPr>
          <p:cNvPr id="15" name="profile-three-k">
            <a:extLst xmlns:a="http://schemas.openxmlformats.org/drawingml/2006/main">
              <a:ext uri="{FF2B5EF4-FFF2-40B4-BE49-F238E27FC236}">
                <a16:creationId xmlns:a16="http://schemas.microsoft.com/office/drawing/2014/main" id="{01B142CC-ADC5-4A79-AC69-E75439A1041B}"/>
              </a:ext>
            </a:extLst>
          </p:cNvPr>
          <p:cNvSpPr>
            <a:spLocks xmlns:a="http://schemas.openxmlformats.org/drawingml/2006/main" noGrp="1"/>
          </p:cNvSpPr>
          <p:nvPr/>
        </p:nvSpPr>
        <p:spPr>
          <a:xfrm xmlns:a="http://schemas.openxmlformats.org/drawingml/2006/main">
            <a:off x="8610600" y="2324100"/>
            <a:ext cx="1428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a:bodyPr>
          <a:lstStyle xmlns:a="http://schemas.openxmlformats.org/drawingml/2006/main"/>
          <a:p xmlns:a="http://schemas.openxmlformats.org/drawingml/2006/main">
            <a:pPr algn="l">
              <a:lnSpc>
                <a:spcPct val="105000"/>
              </a:lnSpc>
              <a:buNone/>
              <a:defRPr sz="975" b="1">
                <a:solidFill>
                  <a:srgbClr val="20B5B2"/>
                </a:solidFill>
                <a:latin typeface="Aptos"/>
                <a:ea typeface="Aptos"/>
                <a:cs typeface="Aptos"/>
              </a:defRPr>
            </a:pPr>
            <a:r>
              <a:rPr sz="975" b="1">
                <a:solidFill>
                  <a:srgbClr val="20B5B2"/>
                </a:solidFill>
                <a:latin typeface="Aptos"/>
                <a:ea typeface="Aptos"/>
                <a:cs typeface="Aptos"/>
              </a:rPr>
              <a:t>BIOLOGY</a:t>
            </a:r>
          </a:p>
        </p:txBody>
      </p:sp>
      <p:sp>
        <p:nvSpPr>
          <p:cNvPr id="16" name="profile-three-t">
            <a:extLst xmlns:a="http://schemas.openxmlformats.org/drawingml/2006/main">
              <a:ext uri="{FF2B5EF4-FFF2-40B4-BE49-F238E27FC236}">
                <a16:creationId xmlns:a16="http://schemas.microsoft.com/office/drawing/2014/main" id="{DBC8DE14-02F3-4FD5-B16D-13861F4E06F6}"/>
              </a:ext>
            </a:extLst>
          </p:cNvPr>
          <p:cNvSpPr>
            <a:spLocks xmlns:a="http://schemas.openxmlformats.org/drawingml/2006/main" noGrp="1"/>
          </p:cNvSpPr>
          <p:nvPr/>
        </p:nvSpPr>
        <p:spPr>
          <a:xfrm xmlns:a="http://schemas.openxmlformats.org/drawingml/2006/main">
            <a:off x="8610600" y="2619375"/>
            <a:ext cx="257175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76150" lnSpcReduction="20000"/>
          </a:bodyPr>
          <a:lstStyle xmlns:a="http://schemas.openxmlformats.org/drawingml/2006/main"/>
          <a:p xmlns:a="http://schemas.openxmlformats.org/drawingml/2006/main">
            <a:pPr algn="l">
              <a:lnSpc>
                <a:spcPct val="105000"/>
              </a:lnSpc>
              <a:buNone/>
              <a:defRPr sz="1575" b="1">
                <a:solidFill>
                  <a:srgbClr val="061A2E"/>
                </a:solidFill>
                <a:latin typeface="Aptos"/>
                <a:ea typeface="Aptos"/>
                <a:cs typeface="Aptos"/>
              </a:defRPr>
            </a:pPr>
            <a:r>
              <a:rPr sz="1575" b="1">
                <a:solidFill>
                  <a:srgbClr val="061A2E"/>
                </a:solidFill>
                <a:latin typeface="Aptos"/>
                <a:ea typeface="Aptos"/>
                <a:cs typeface="Aptos"/>
              </a:rPr>
              <a:t>Activity evaluated in HSA-containing assays and human-albumin-expressing models</a:t>
            </a:r>
          </a:p>
        </p:txBody>
      </p:sp>
      <p:sp>
        <p:nvSpPr>
          <p:cNvPr id="17" name="profile-four">
            <a:extLst xmlns:a="http://schemas.openxmlformats.org/drawingml/2006/main">
              <a:ext uri="{FF2B5EF4-FFF2-40B4-BE49-F238E27FC236}">
                <a16:creationId xmlns:a16="http://schemas.microsoft.com/office/drawing/2014/main" id="{946D19DA-F663-4048-9547-9A08CAC279AE}"/>
              </a:ext>
            </a:extLst>
          </p:cNvPr>
          <p:cNvSpPr>
            <a:spLocks xmlns:a="http://schemas.openxmlformats.org/drawingml/2006/main" noGrp="1"/>
          </p:cNvSpPr>
          <p:nvPr/>
        </p:nvSpPr>
        <p:spPr>
          <a:xfrm xmlns:a="http://schemas.openxmlformats.org/drawingml/2006/main">
            <a:off x="8362950" y="3733800"/>
            <a:ext cx="3143250" cy="1066800"/>
          </a:xfrm>
          <a:prstGeom xmlns:a="http://schemas.openxmlformats.org/drawingml/2006/main" prst="roundRect">
            <a:avLst>
              <a:gd name="adj" fmla="val 16071"/>
            </a:avLst>
          </a:prstGeom>
          <a:solidFill xmlns:a="http://schemas.openxmlformats.org/drawingml/2006/main">
            <a:srgbClr val="F4F8FB"/>
          </a:solidFill>
          <a:ln xmlns:a="http://schemas.openxmlformats.org/drawingml/2006/main" w="9525">
            <a:solidFill>
              <a:srgbClr val="D5E0EA"/>
            </a:solidFill>
            <a:prstDash val="solid"/>
          </a:ln>
        </p:spPr>
        <p:txBody>
          <a:bodyPr xmlns:a="http://schemas.openxmlformats.org/drawingml/2006/main"/>
          <a:lstStyle xmlns:a="http://schemas.openxmlformats.org/drawingml/2006/main"/>
          <a:p xmlns:a="http://schemas.openxmlformats.org/drawingml/2006/main">
            <a:endParaRPr/>
          </a:p>
        </p:txBody>
      </p:sp>
      <p:sp>
        <p:nvSpPr>
          <p:cNvPr id="18" name="profile-four-k">
            <a:extLst xmlns:a="http://schemas.openxmlformats.org/drawingml/2006/main">
              <a:ext uri="{FF2B5EF4-FFF2-40B4-BE49-F238E27FC236}">
                <a16:creationId xmlns:a16="http://schemas.microsoft.com/office/drawing/2014/main" id="{A52B2E07-21D7-475B-84FB-7A4B6079FE8C}"/>
              </a:ext>
            </a:extLst>
          </p:cNvPr>
          <p:cNvSpPr>
            <a:spLocks xmlns:a="http://schemas.openxmlformats.org/drawingml/2006/main" noGrp="1"/>
          </p:cNvSpPr>
          <p:nvPr/>
        </p:nvSpPr>
        <p:spPr>
          <a:xfrm xmlns:a="http://schemas.openxmlformats.org/drawingml/2006/main">
            <a:off x="8610600" y="3867150"/>
            <a:ext cx="1714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a:bodyPr>
          <a:lstStyle xmlns:a="http://schemas.openxmlformats.org/drawingml/2006/main"/>
          <a:p xmlns:a="http://schemas.openxmlformats.org/drawingml/2006/main">
            <a:pPr algn="l">
              <a:lnSpc>
                <a:spcPct val="105000"/>
              </a:lnSpc>
              <a:buNone/>
              <a:defRPr sz="975" b="1">
                <a:solidFill>
                  <a:srgbClr val="20B5B2"/>
                </a:solidFill>
                <a:latin typeface="Aptos"/>
                <a:ea typeface="Aptos"/>
                <a:cs typeface="Aptos"/>
              </a:defRPr>
            </a:pPr>
            <a:r>
              <a:rPr sz="975" b="1">
                <a:solidFill>
                  <a:srgbClr val="20B5B2"/>
                </a:solidFill>
                <a:latin typeface="Aptos"/>
                <a:ea typeface="Aptos"/>
                <a:cs typeface="Aptos"/>
              </a:rPr>
              <a:t>DEVELOPMENT</a:t>
            </a:r>
          </a:p>
        </p:txBody>
      </p:sp>
      <p:sp>
        <p:nvSpPr>
          <p:cNvPr id="19" name="profile-four-t">
            <a:extLst xmlns:a="http://schemas.openxmlformats.org/drawingml/2006/main">
              <a:ext uri="{FF2B5EF4-FFF2-40B4-BE49-F238E27FC236}">
                <a16:creationId xmlns:a16="http://schemas.microsoft.com/office/drawing/2014/main" id="{D29369A3-2D4B-4D6D-A271-101BC9B23741}"/>
              </a:ext>
            </a:extLst>
          </p:cNvPr>
          <p:cNvSpPr>
            <a:spLocks xmlns:a="http://schemas.openxmlformats.org/drawingml/2006/main" noGrp="1"/>
          </p:cNvSpPr>
          <p:nvPr/>
        </p:nvSpPr>
        <p:spPr>
          <a:xfrm xmlns:a="http://schemas.openxmlformats.org/drawingml/2006/main">
            <a:off x="8610600" y="4171950"/>
            <a:ext cx="25717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91174"/>
          </a:bodyPr>
          <a:lstStyle xmlns:a="http://schemas.openxmlformats.org/drawingml/2006/main"/>
          <a:p xmlns:a="http://schemas.openxmlformats.org/drawingml/2006/main">
            <a:pPr algn="ctr">
              <a:lnSpc>
                <a:spcPct val="105000"/>
              </a:lnSpc>
              <a:buNone/>
              <a:defRPr sz="1575" b="1">
                <a:solidFill>
                  <a:srgbClr val="061A2E"/>
                </a:solidFill>
                <a:latin typeface="Aptos"/>
                <a:ea typeface="Aptos"/>
                <a:cs typeface="Aptos"/>
              </a:defRPr>
            </a:pPr>
            <a:r>
              <a:rPr sz="1575" b="1">
                <a:solidFill>
                  <a:srgbClr val="061A2E"/>
                </a:solidFill>
                <a:latin typeface="Aptos"/>
                <a:ea typeface="Aptos"/>
                <a:cs typeface="Aptos"/>
              </a:rPr>
              <a:t>Microwave synthesis process and formulation options</a:t>
            </a:r>
          </a:p>
        </p:txBody>
      </p:sp>
      <p:sp>
        <p:nvSpPr>
          <p:cNvPr id="20" name="profile-caution">
            <a:extLst xmlns:a="http://schemas.openxmlformats.org/drawingml/2006/main">
              <a:ext uri="{FF2B5EF4-FFF2-40B4-BE49-F238E27FC236}">
                <a16:creationId xmlns:a16="http://schemas.microsoft.com/office/drawing/2014/main" id="{CC622733-421F-4861-A755-BDC2E0C8CB6F}"/>
              </a:ext>
            </a:extLst>
          </p:cNvPr>
          <p:cNvSpPr>
            <a:spLocks xmlns:a="http://schemas.openxmlformats.org/drawingml/2006/main" noGrp="1"/>
          </p:cNvSpPr>
          <p:nvPr/>
        </p:nvSpPr>
        <p:spPr>
          <a:xfrm xmlns:a="http://schemas.openxmlformats.org/drawingml/2006/main">
            <a:off x="3714750" y="5524500"/>
            <a:ext cx="476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05000"/>
              </a:lnSpc>
              <a:buNone/>
              <a:defRPr sz="975" b="0">
                <a:solidFill>
                  <a:srgbClr val="5E7185"/>
                </a:solidFill>
                <a:latin typeface="Aptos"/>
                <a:ea typeface="Aptos"/>
                <a:cs typeface="Aptos"/>
              </a:defRPr>
            </a:pPr>
            <a:endParaRPr sz="975" b="0">
              <a:solidFill>
                <a:srgbClr val="5E7185"/>
              </a:solidFill>
              <a:latin typeface="Aptos"/>
              <a:ea typeface="Aptos"/>
              <a:cs typeface="Aptos"/>
            </a:endParaRPr>
          </a:p>
        </p:txBody>
      </p:sp>
      <p:sp>
        <p:nvSpPr>
          <p:cNvPr id="21" name="footer-line-4">
            <a:extLst xmlns:a="http://schemas.openxmlformats.org/drawingml/2006/main">
              <a:ext uri="{FF2B5EF4-FFF2-40B4-BE49-F238E27FC236}">
                <a16:creationId xmlns:a16="http://schemas.microsoft.com/office/drawing/2014/main" id="{5DC0AD55-D6D6-4D47-9594-53347F8BA840}"/>
              </a:ext>
            </a:extLst>
          </p:cNvPr>
          <p:cNvSpPr>
            <a:spLocks xmlns:a="http://schemas.openxmlformats.org/drawingml/2006/main" noGrp="1"/>
          </p:cNvSpPr>
          <p:nvPr/>
        </p:nvSpPr>
        <p:spPr>
          <a:xfrm xmlns:a="http://schemas.openxmlformats.org/drawingml/2006/main">
            <a:off x="590550" y="6419850"/>
            <a:ext cx="11010900" cy="9525"/>
          </a:xfrm>
          <a:prstGeom xmlns:a="http://schemas.openxmlformats.org/drawingml/2006/main" prst="line">
            <a:avLst/>
          </a:prstGeom>
          <a:noFill xmlns:a="http://schemas.openxmlformats.org/drawingml/2006/main"/>
          <a:ln xmlns:a="http://schemas.openxmlformats.org/drawingml/2006/main" w="9525">
            <a:solidFill>
              <a:srgbClr val="D5E0EA"/>
            </a:solidFill>
            <a:prstDash val="solid"/>
          </a:ln>
        </p:spPr>
        <p:txBody>
          <a:bodyPr xmlns:a="http://schemas.openxmlformats.org/drawingml/2006/main"/>
          <a:lstStyle xmlns:a="http://schemas.openxmlformats.org/drawingml/2006/main"/>
          <a:p xmlns:a="http://schemas.openxmlformats.org/drawingml/2006/main">
            <a:endParaRPr/>
          </a:p>
        </p:txBody>
      </p:sp>
      <p:sp>
        <p:nvSpPr>
          <p:cNvPr id="22" name="footer-note-4">
            <a:extLst xmlns:a="http://schemas.openxmlformats.org/drawingml/2006/main">
              <a:ext uri="{FF2B5EF4-FFF2-40B4-BE49-F238E27FC236}">
                <a16:creationId xmlns:a16="http://schemas.microsoft.com/office/drawing/2014/main" id="{4449391D-EE06-442C-BBCA-110D2B2C3562}"/>
              </a:ext>
            </a:extLst>
          </p:cNvPr>
          <p:cNvSpPr>
            <a:spLocks xmlns:a="http://schemas.openxmlformats.org/drawingml/2006/main" noGrp="1"/>
          </p:cNvSpPr>
          <p:nvPr/>
        </p:nvSpPr>
        <p:spPr>
          <a:xfrm xmlns:a="http://schemas.openxmlformats.org/drawingml/2006/main">
            <a:off x="590550" y="6496050"/>
            <a:ext cx="476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5000"/>
              </a:lnSpc>
              <a:buNone/>
              <a:defRPr sz="825" b="1">
                <a:solidFill>
                  <a:srgbClr val="5E7185"/>
                </a:solidFill>
                <a:latin typeface="Aptos"/>
                <a:ea typeface="Aptos"/>
                <a:cs typeface="Aptos"/>
              </a:defRPr>
            </a:pPr>
            <a:r>
              <a:rPr sz="825" b="1">
                <a:solidFill>
                  <a:srgbClr val="5E7185"/>
                </a:solidFill>
                <a:latin typeface="Aptos"/>
                <a:ea typeface="Aptos"/>
                <a:cs typeface="Aptos"/>
              </a:rPr>
              <a:t>NON-CONFIDENTIAL OVERVIEW</a:t>
            </a:r>
          </a:p>
        </p:txBody>
      </p:sp>
      <p:sp>
        <p:nvSpPr>
          <p:cNvPr id="23" name="footer-page-4">
            <a:extLst xmlns:a="http://schemas.openxmlformats.org/drawingml/2006/main">
              <a:ext uri="{FF2B5EF4-FFF2-40B4-BE49-F238E27FC236}">
                <a16:creationId xmlns:a16="http://schemas.microsoft.com/office/drawing/2014/main" id="{B1EF5B16-DC27-4FEF-B7F0-FE9E09C36C93}"/>
              </a:ext>
            </a:extLst>
          </p:cNvPr>
          <p:cNvSpPr>
            <a:spLocks xmlns:a="http://schemas.openxmlformats.org/drawingml/2006/main" noGrp="1"/>
          </p:cNvSpPr>
          <p:nvPr/>
        </p:nvSpPr>
        <p:spPr>
          <a:xfrm xmlns:a="http://schemas.openxmlformats.org/drawingml/2006/main">
            <a:off x="11068050" y="6496050"/>
            <a:ext cx="533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r">
              <a:lnSpc>
                <a:spcPct val="105000"/>
              </a:lnSpc>
              <a:buNone/>
              <a:defRPr sz="825" b="1">
                <a:solidFill>
                  <a:srgbClr val="5E7185"/>
                </a:solidFill>
                <a:latin typeface="Aptos"/>
                <a:ea typeface="Aptos"/>
                <a:cs typeface="Aptos"/>
              </a:defRPr>
            </a:pPr>
            <a:r>
              <a:rPr sz="825" b="1">
                <a:solidFill>
                  <a:srgbClr val="5E7185"/>
                </a:solidFill>
                <a:latin typeface="Aptos"/>
                <a:ea typeface="Aptos"/>
                <a:cs typeface="Aptos"/>
              </a:rPr>
              <a:t>13</a:t>
            </a:r>
          </a:p>
        </p:txBody>
      </p:sp>
      <p:pic>
        <p:nvPicPr>
          <p:cNvPr id="47" name="Picture 46"/>
          <p:cNvPicPr>
            <a:picLocks xmlns:a="http://schemas.openxmlformats.org/drawingml/2006/main" noChangeAspect="1"/>
          </p:cNvPicPr>
          <p:nvPr/>
        </p:nvPicPr>
        <p:blipFill>
          <a:blip xmlns:r="http://schemas.openxmlformats.org/officeDocument/2006/relationships" xmlns:a="http://schemas.openxmlformats.org/drawingml/2006/main" r:embed="Re7ee2f1694d944e6"/>
          <a:stretch xmlns:a="http://schemas.openxmlformats.org/drawingml/2006/main"/>
        </p:blipFill>
        <p:spPr>
          <a:xfrm xmlns:a="http://schemas.openxmlformats.org/drawingml/2006/main">
            <a:off x="9669066" y="6419850"/>
            <a:ext cx="950119" cy="361950"/>
          </a:xfrm>
          <a:prstGeom xmlns:a="http://schemas.openxmlformats.org/drawingml/2006/main" prst="rect">
            <a:avLst/>
          </a:prstGeom>
        </p:spPr>
      </p:pic>
    </p:spTree>
    <p:extLst>
      <p:ext uri="{BB962C8B-B14F-4D97-AF65-F5344CB8AC3E}">
        <p14:creationId xmlns:p14="http://schemas.microsoft.com/office/powerpoint/2010/main" val="2057279260"/>
      </p:ext>
    </p:extLst>
  </p:cSld>
</p:sld>
</file>

<file path=ppt/slides/slide14.xml><?xml version="1.0" encoding="utf-8"?>
<p:sld xmlns:p="http://schemas.openxmlformats.org/presentationml/2006/main">
  <p:cSld>
    <p:bg>
      <p:bgPr>
        <a:solidFill xmlns:a="http://schemas.openxmlformats.org/drawingml/2006/main">
          <a:srgbClr val="061A2E"/>
        </a:solidFill>
      </p:bgPr>
    </p:bg>
    <p:spTree>
      <p:nvGrpSpPr>
        <p:cNvPr id="1" name=""/>
        <p:cNvGrpSpPr/>
        <p:nvPr/>
      </p:nvGrpSpPr>
      <p:grpSpPr>
        <a:xfrm xmlns:a="http://schemas.openxmlformats.org/drawingml/2006/main"/>
      </p:grpSpPr>
      <p:sp>
        <p:nvSpPr>
          <p:cNvPr id="23" name="footer-line-5">
            <a:extLst xmlns:a="http://schemas.openxmlformats.org/drawingml/2006/main">
              <a:ext uri="{FF2B5EF4-FFF2-40B4-BE49-F238E27FC236}">
                <a16:creationId xmlns:a16="http://schemas.microsoft.com/office/drawing/2014/main" id="{B2F47F54-6F58-4B0E-BC3A-9DEAAE48A3F6}"/>
              </a:ext>
            </a:extLst>
          </p:cNvPr>
          <p:cNvSpPr>
            <a:spLocks xmlns:a="http://schemas.openxmlformats.org/drawingml/2006/main" noGrp="1"/>
          </p:cNvSpPr>
          <p:nvPr/>
        </p:nvSpPr>
        <p:spPr>
          <a:xfrm xmlns:a="http://schemas.openxmlformats.org/drawingml/2006/main">
            <a:off x="590550" y="6419850"/>
            <a:ext cx="11010900" cy="9525"/>
          </a:xfrm>
          <a:prstGeom xmlns:a="http://schemas.openxmlformats.org/drawingml/2006/main" prst="line">
            <a:avLst/>
          </a:prstGeom>
          <a:noFill xmlns:a="http://schemas.openxmlformats.org/drawingml/2006/main"/>
          <a:ln xmlns:a="http://schemas.openxmlformats.org/drawingml/2006/main" w="9525">
            <a:solidFill>
              <a:srgbClr val="2C4A67"/>
            </a:solidFill>
            <a:prstDash val="solid"/>
          </a:ln>
        </p:spPr>
        <p:txBody>
          <a:bodyPr xmlns:a="http://schemas.openxmlformats.org/drawingml/2006/main"/>
          <a:lstStyle xmlns:a="http://schemas.openxmlformats.org/drawingml/2006/main"/>
          <a:p xmlns:a="http://schemas.openxmlformats.org/drawingml/2006/main">
            <a:endParaRPr/>
          </a:p>
        </p:txBody>
      </p:sp>
      <p:sp>
        <p:nvSpPr>
          <p:cNvPr id="24" name="footer-note-5">
            <a:extLst xmlns:a="http://schemas.openxmlformats.org/drawingml/2006/main">
              <a:ext uri="{FF2B5EF4-FFF2-40B4-BE49-F238E27FC236}">
                <a16:creationId xmlns:a16="http://schemas.microsoft.com/office/drawing/2014/main" id="{4B1B35DA-429D-48F3-A00E-4D0D872DA547}"/>
              </a:ext>
            </a:extLst>
          </p:cNvPr>
          <p:cNvSpPr>
            <a:spLocks xmlns:a="http://schemas.openxmlformats.org/drawingml/2006/main" noGrp="1"/>
          </p:cNvSpPr>
          <p:nvPr/>
        </p:nvSpPr>
        <p:spPr>
          <a:xfrm xmlns:a="http://schemas.openxmlformats.org/drawingml/2006/main">
            <a:off x="590550" y="6496050"/>
            <a:ext cx="476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5000"/>
              </a:lnSpc>
              <a:buNone/>
              <a:defRPr sz="825" b="1">
                <a:solidFill>
                  <a:srgbClr val="C6D8E8"/>
                </a:solidFill>
                <a:latin typeface="Aptos"/>
                <a:ea typeface="Aptos"/>
                <a:cs typeface="Aptos"/>
              </a:defRPr>
            </a:pPr>
            <a:r>
              <a:rPr sz="825" b="1">
                <a:solidFill>
                  <a:srgbClr val="C6D8E8"/>
                </a:solidFill>
                <a:latin typeface="Aptos"/>
                <a:ea typeface="Aptos"/>
                <a:cs typeface="Aptos"/>
              </a:rPr>
              <a:t>NON-CONFIDENTIAL OVERVIEW</a:t>
            </a:r>
          </a:p>
        </p:txBody>
      </p:sp>
      <p:sp>
        <p:nvSpPr>
          <p:cNvPr id="25" name="footer-page-5">
            <a:extLst xmlns:a="http://schemas.openxmlformats.org/drawingml/2006/main">
              <a:ext uri="{FF2B5EF4-FFF2-40B4-BE49-F238E27FC236}">
                <a16:creationId xmlns:a16="http://schemas.microsoft.com/office/drawing/2014/main" id="{9C7216B0-A494-4D04-9F47-59335EBA8533}"/>
              </a:ext>
            </a:extLst>
          </p:cNvPr>
          <p:cNvSpPr>
            <a:spLocks xmlns:a="http://schemas.openxmlformats.org/drawingml/2006/main" noGrp="1"/>
          </p:cNvSpPr>
          <p:nvPr/>
        </p:nvSpPr>
        <p:spPr>
          <a:xfrm xmlns:a="http://schemas.openxmlformats.org/drawingml/2006/main">
            <a:off x="11068050" y="6496050"/>
            <a:ext cx="533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r">
              <a:lnSpc>
                <a:spcPct val="105000"/>
              </a:lnSpc>
              <a:buNone/>
              <a:defRPr sz="825" b="1">
                <a:solidFill>
                  <a:srgbClr val="C6D8E8"/>
                </a:solidFill>
                <a:latin typeface="Aptos"/>
                <a:ea typeface="Aptos"/>
                <a:cs typeface="Aptos"/>
              </a:defRPr>
            </a:pPr>
            <a:r>
              <a:rPr sz="825" b="1">
                <a:solidFill>
                  <a:srgbClr val="C6D8E8"/>
                </a:solidFill>
                <a:latin typeface="Aptos"/>
                <a:ea typeface="Aptos"/>
                <a:cs typeface="Aptos"/>
              </a:rPr>
              <a:t>14</a:t>
            </a:r>
          </a:p>
        </p:txBody>
      </p:sp>
      <p:pic>
        <p:nvPicPr>
          <p:cNvPr id="39" name="Picture 50"/>
          <p:cNvPicPr>
            <a:picLocks xmlns:a="http://schemas.openxmlformats.org/drawingml/2006/main" noChangeAspect="1"/>
          </p:cNvPicPr>
          <p:nvPr/>
        </p:nvPicPr>
        <p:blipFill>
          <a:blip xmlns:r="http://schemas.openxmlformats.org/officeDocument/2006/relationships" xmlns:a="http://schemas.openxmlformats.org/drawingml/2006/main" r:embed="Rdfff2939be9c4da7"/>
          <a:stretch xmlns:a="http://schemas.openxmlformats.org/drawingml/2006/main"/>
        </p:blipFill>
        <p:spPr>
          <a:xfrm xmlns:a="http://schemas.openxmlformats.org/drawingml/2006/main">
            <a:off x="9669066" y="6419850"/>
            <a:ext cx="950119" cy="361950"/>
          </a:xfrm>
          <a:prstGeom xmlns:a="http://schemas.openxmlformats.org/drawingml/2006/main" prst="rect">
            <a:avLst/>
          </a:prstGeom>
        </p:spPr>
      </p:pic>
      <p:sp>
        <p:nvSpPr>
          <p:cNvPr id="27" name="company-heading">
            <a:extLst xmlns:a="http://schemas.openxmlformats.org/drawingml/2006/main">
              <a:ext uri="{FF2B5EF4-FFF2-40B4-BE49-F238E27FC236}">
                <a16:creationId xmlns:a16="http://schemas.microsoft.com/office/drawing/2014/main" id="{144AF479-F813-40E2-8215-D7C404CB9EC3}"/>
              </a:ext>
            </a:extLst>
          </p:cNvPr>
          <p:cNvSpPr>
            <a:spLocks xmlns:a="http://schemas.openxmlformats.org/drawingml/2006/main" noGrp="1"/>
          </p:cNvSpPr>
          <p:nvPr/>
        </p:nvSpPr>
        <p:spPr>
          <a:xfrm xmlns:a="http://schemas.openxmlformats.org/drawingml/2006/main">
            <a:off x="590550" y="781050"/>
            <a:ext cx="107442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700" b="1">
                <a:solidFill>
                  <a:srgbClr val="FFFFFF"/>
                </a:solidFill>
              </a:defRPr>
            </a:pPr>
            <a:r>
              <a:rPr sz="2700" b="1">
                <a:solidFill>
                  <a:srgbClr val="FFFFFF"/>
                </a:solidFill>
              </a:rPr>
              <a:t>Natural State Science</a:t>
            </a:r>
          </a:p>
        </p:txBody>
      </p:sp>
      <p:sp>
        <p:nvSpPr>
          <p:cNvPr id="28" name="company-subheading">
            <a:extLst xmlns:a="http://schemas.openxmlformats.org/drawingml/2006/main">
              <a:ext uri="{FF2B5EF4-FFF2-40B4-BE49-F238E27FC236}">
                <a16:creationId xmlns:a16="http://schemas.microsoft.com/office/drawing/2014/main" id="{0548D230-4E31-47DA-9417-9B9425DB77D4}"/>
              </a:ext>
            </a:extLst>
          </p:cNvPr>
          <p:cNvSpPr>
            <a:spLocks xmlns:a="http://schemas.openxmlformats.org/drawingml/2006/main" noGrp="1"/>
          </p:cNvSpPr>
          <p:nvPr/>
        </p:nvSpPr>
        <p:spPr>
          <a:xfrm xmlns:a="http://schemas.openxmlformats.org/drawingml/2006/main">
            <a:off x="609600" y="1428750"/>
            <a:ext cx="10287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a:solidFill>
                  <a:srgbClr val="D7A23E"/>
                </a:solidFill>
              </a:defRPr>
            </a:pPr>
            <a:r>
              <a:rPr sz="1650">
                <a:solidFill>
                  <a:srgbClr val="D7A23E"/>
                </a:solidFill>
              </a:rPr>
              <a:t>Molecules to Medicine</a:t>
            </a:r>
          </a:p>
        </p:txBody>
      </p:sp>
      <p:sp>
        <p:nvSpPr>
          <p:cNvPr id="29" name="company-overview">
            <a:extLst xmlns:a="http://schemas.openxmlformats.org/drawingml/2006/main">
              <a:ext uri="{FF2B5EF4-FFF2-40B4-BE49-F238E27FC236}">
                <a16:creationId xmlns:a16="http://schemas.microsoft.com/office/drawing/2014/main" id="{EB9E7057-4F4D-4BDE-9416-260A08A79A55}"/>
              </a:ext>
            </a:extLst>
          </p:cNvPr>
          <p:cNvSpPr>
            <a:spLocks xmlns:a="http://schemas.openxmlformats.org/drawingml/2006/main" noGrp="1"/>
          </p:cNvSpPr>
          <p:nvPr/>
        </p:nvSpPr>
        <p:spPr>
          <a:xfrm xmlns:a="http://schemas.openxmlformats.org/drawingml/2006/main">
            <a:off x="609600" y="20478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a:solidFill>
                  <a:srgbClr val="FFFFFF"/>
                </a:solidFill>
              </a:defRPr>
            </a:pPr>
            <a:r>
              <a:rPr sz="1875">
                <a:solidFill>
                  <a:srgbClr val="FFFFFF"/>
                </a:solidFill>
              </a:rPr>
              <a:t>More than five years developing NSS-01, with pancreatic and colorectal cancer as the initial therapeutic focus.</a:t>
            </a:r>
          </a:p>
        </p:txBody>
      </p:sp>
      <p:sp>
        <p:nvSpPr>
          <p:cNvPr id="30" name="company-bryce">
            <a:extLst xmlns:a="http://schemas.openxmlformats.org/drawingml/2006/main">
              <a:ext uri="{FF2B5EF4-FFF2-40B4-BE49-F238E27FC236}">
                <a16:creationId xmlns:a16="http://schemas.microsoft.com/office/drawing/2014/main" id="{546F0CA0-2EE6-4C90-938C-5EDAC0F16C0D}"/>
              </a:ext>
            </a:extLst>
          </p:cNvPr>
          <p:cNvSpPr>
            <a:spLocks xmlns:a="http://schemas.openxmlformats.org/drawingml/2006/main" noGrp="1"/>
          </p:cNvSpPr>
          <p:nvPr/>
        </p:nvSpPr>
        <p:spPr>
          <a:xfrm xmlns:a="http://schemas.openxmlformats.org/drawingml/2006/main">
            <a:off x="609600" y="3143250"/>
            <a:ext cx="485775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1">
                <a:solidFill>
                  <a:srgbClr val="FFFFFF"/>
                </a:solidFill>
              </a:defRPr>
            </a:pPr>
            <a:r>
              <a:rPr sz="1950" b="1">
                <a:solidFill>
                  <a:srgbClr val="FFFFFF"/>
                </a:solidFill>
              </a:rPr>
              <a:t>Bryce Warren, PhD</a:t>
            </a:r>
          </a:p>
          <a:p xmlns:a="http://schemas.openxmlformats.org/drawingml/2006/main">
            <a:pPr>
              <a:buNone/>
              <a:defRPr sz="1950" b="1">
                <a:solidFill>
                  <a:srgbClr val="FFFFFF"/>
                </a:solidFill>
              </a:defRPr>
            </a:pPr>
            <a:r>
              <a:rPr sz="1950" b="1">
                <a:solidFill>
                  <a:srgbClr val="FFFFFF"/>
                </a:solidFill>
              </a:rPr>
              <a:t>Co-Founder</a:t>
            </a:r>
          </a:p>
        </p:txBody>
      </p:sp>
      <p:sp>
        <p:nvSpPr>
          <p:cNvPr id="31" name="company-kimo">
            <a:extLst xmlns:a="http://schemas.openxmlformats.org/drawingml/2006/main">
              <a:ext uri="{FF2B5EF4-FFF2-40B4-BE49-F238E27FC236}">
                <a16:creationId xmlns:a16="http://schemas.microsoft.com/office/drawing/2014/main" id="{CE9B304D-8E17-484D-BB57-7D747D06326B}"/>
              </a:ext>
            </a:extLst>
          </p:cNvPr>
          <p:cNvSpPr>
            <a:spLocks xmlns:a="http://schemas.openxmlformats.org/drawingml/2006/main" noGrp="1"/>
          </p:cNvSpPr>
          <p:nvPr/>
        </p:nvSpPr>
        <p:spPr>
          <a:xfrm xmlns:a="http://schemas.openxmlformats.org/drawingml/2006/main">
            <a:off x="6334125" y="3143250"/>
            <a:ext cx="4857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1">
                <a:solidFill>
                  <a:srgbClr val="FFFFFF"/>
                </a:solidFill>
              </a:defRPr>
            </a:pPr>
            <a:r>
              <a:rPr sz="1950" b="1">
                <a:solidFill>
                  <a:srgbClr val="FFFFFF"/>
                </a:solidFill>
              </a:rPr>
              <a:t>Kimo Stine</a:t>
            </a:r>
          </a:p>
          <a:p xmlns:a="http://schemas.openxmlformats.org/drawingml/2006/main">
            <a:pPr>
              <a:buNone/>
              <a:defRPr sz="1950" b="1">
                <a:solidFill>
                  <a:srgbClr val="FFFFFF"/>
                </a:solidFill>
              </a:defRPr>
            </a:pPr>
            <a:r>
              <a:rPr sz="1950" b="1">
                <a:solidFill>
                  <a:srgbClr val="FFFFFF"/>
                </a:solidFill>
              </a:rPr>
              <a:t>Chief Medical and</a:t>
            </a:r>
          </a:p>
          <a:p xmlns:a="http://schemas.openxmlformats.org/drawingml/2006/main">
            <a:pPr>
              <a:buNone/>
              <a:defRPr sz="1950" b="1">
                <a:solidFill>
                  <a:srgbClr val="FFFFFF"/>
                </a:solidFill>
              </a:defRPr>
            </a:pPr>
            <a:r>
              <a:rPr sz="1950" b="1">
                <a:solidFill>
                  <a:srgbClr val="FFFFFF"/>
                </a:solidFill>
              </a:rPr>
              <a:t>Clinical Consultant</a:t>
            </a:r>
          </a:p>
        </p:txBody>
      </p:sp>
      <p:sp>
        <p:nvSpPr>
          <p:cNvPr id="32" name="company-bryce-detail">
            <a:extLst xmlns:a="http://schemas.openxmlformats.org/drawingml/2006/main">
              <a:ext uri="{FF2B5EF4-FFF2-40B4-BE49-F238E27FC236}">
                <a16:creationId xmlns:a16="http://schemas.microsoft.com/office/drawing/2014/main" id="{2CE26214-52F6-4B9C-8E67-E7123372AD5E}"/>
              </a:ext>
            </a:extLst>
          </p:cNvPr>
          <p:cNvSpPr>
            <a:spLocks xmlns:a="http://schemas.openxmlformats.org/drawingml/2006/main" noGrp="1"/>
          </p:cNvSpPr>
          <p:nvPr/>
        </p:nvSpPr>
        <p:spPr>
          <a:xfrm xmlns:a="http://schemas.openxmlformats.org/drawingml/2006/main">
            <a:off x="609600" y="4076700"/>
            <a:ext cx="4857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a:solidFill>
                  <a:srgbClr val="C2D5E4"/>
                </a:solidFill>
              </a:defRPr>
            </a:pPr>
            <a:r>
              <a:rPr sz="1500">
                <a:solidFill>
                  <a:srgbClr val="C2D5E4"/>
                </a:solidFill>
              </a:rPr>
              <a:t>Program development and strategic partnering</a:t>
            </a:r>
          </a:p>
          <a:p xmlns:a="http://schemas.openxmlformats.org/drawingml/2006/main">
            <a:pPr>
              <a:buNone/>
              <a:defRPr sz="1500">
                <a:solidFill>
                  <a:srgbClr val="C2D5E4"/>
                </a:solidFill>
              </a:defRPr>
            </a:pPr>
            <a:r>
              <a:rPr sz="1500">
                <a:solidFill>
                  <a:srgbClr val="C2D5E4"/>
                </a:solidFill>
              </a:rPr>
              <a:t>Prior clinical research at Arkansas Children’s Hospital</a:t>
            </a:r>
          </a:p>
        </p:txBody>
      </p:sp>
      <p:sp>
        <p:nvSpPr>
          <p:cNvPr id="33" name="company-kimo-detail">
            <a:extLst xmlns:a="http://schemas.openxmlformats.org/drawingml/2006/main">
              <a:ext uri="{FF2B5EF4-FFF2-40B4-BE49-F238E27FC236}">
                <a16:creationId xmlns:a16="http://schemas.microsoft.com/office/drawing/2014/main" id="{F2BA19C4-0255-44E6-AB3E-963BDD32FD31}"/>
              </a:ext>
            </a:extLst>
          </p:cNvPr>
          <p:cNvSpPr>
            <a:spLocks xmlns:a="http://schemas.openxmlformats.org/drawingml/2006/main" noGrp="1"/>
          </p:cNvSpPr>
          <p:nvPr/>
        </p:nvSpPr>
        <p:spPr>
          <a:xfrm xmlns:a="http://schemas.openxmlformats.org/drawingml/2006/main">
            <a:off x="6334125" y="4305300"/>
            <a:ext cx="4857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a:solidFill>
                  <a:srgbClr val="C2D5E4"/>
                </a:solidFill>
              </a:defRPr>
            </a:pPr>
            <a:r>
              <a:rPr sz="1500">
                <a:solidFill>
                  <a:srgbClr val="C2D5E4"/>
                </a:solidFill>
              </a:rPr>
              <a:t>Pediatric oncology background</a:t>
            </a:r>
          </a:p>
          <a:p xmlns:a="http://schemas.openxmlformats.org/drawingml/2006/main">
            <a:pPr>
              <a:buNone/>
              <a:defRPr sz="1500">
                <a:solidFill>
                  <a:srgbClr val="C2D5E4"/>
                </a:solidFill>
              </a:defRPr>
            </a:pPr>
            <a:r>
              <a:rPr sz="1500">
                <a:solidFill>
                  <a:srgbClr val="C2D5E4"/>
                </a:solidFill>
              </a:rPr>
              <a:t>Former Arkansas Children’s faculty and Children’s Oncology Group member</a:t>
            </a:r>
          </a:p>
        </p:txBody>
      </p:sp>
      <p:sp>
        <p:nvSpPr>
          <p:cNvPr id="34" name="company-scope">
            <a:extLst xmlns:a="http://schemas.openxmlformats.org/drawingml/2006/main">
              <a:ext uri="{FF2B5EF4-FFF2-40B4-BE49-F238E27FC236}">
                <a16:creationId xmlns:a16="http://schemas.microsoft.com/office/drawing/2014/main" id="{55B48BA0-A8CB-4DC7-AAED-0518F275264B}"/>
              </a:ext>
            </a:extLst>
          </p:cNvPr>
          <p:cNvSpPr>
            <a:spLocks xmlns:a="http://schemas.openxmlformats.org/drawingml/2006/main" noGrp="1"/>
          </p:cNvSpPr>
          <p:nvPr/>
        </p:nvSpPr>
        <p:spPr>
          <a:xfrm xmlns:a="http://schemas.openxmlformats.org/drawingml/2006/main">
            <a:off x="609600" y="5457825"/>
            <a:ext cx="106680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a:solidFill>
                  <a:srgbClr val="D7A23E"/>
                </a:solidFill>
              </a:defRPr>
            </a:pPr>
            <a:r>
              <a:rPr sz="1650">
                <a:solidFill>
                  <a:srgbClr val="D7A23E"/>
                </a:solidFill>
              </a:rPr>
              <a:t>Transaction scope: NSS-01, proprietary synthesis, formulations and developing conjugated forms.</a:t>
            </a:r>
          </a:p>
        </p:txBody>
      </p:sp>
    </p:spTree>
    <p:extLst>
      <p:ext uri="{BB962C8B-B14F-4D97-AF65-F5344CB8AC3E}">
        <p14:creationId xmlns:p14="http://schemas.microsoft.com/office/powerpoint/2010/main" val="317638160"/>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slide-title">
            <a:extLst xmlns:a="http://schemas.openxmlformats.org/drawingml/2006/main">
              <a:ext uri="{FF2B5EF4-FFF2-40B4-BE49-F238E27FC236}">
                <a16:creationId xmlns:a16="http://schemas.microsoft.com/office/drawing/2014/main" id="{390D4F78-15D3-4FE1-AFB6-84B5EDDF0BAA}"/>
              </a:ext>
            </a:extLst>
          </p:cNvPr>
          <p:cNvSpPr>
            <a:spLocks xmlns:a="http://schemas.openxmlformats.org/drawingml/2006/main" noGrp="1"/>
          </p:cNvSpPr>
          <p:nvPr/>
        </p:nvSpPr>
        <p:spPr>
          <a:xfrm xmlns:a="http://schemas.openxmlformats.org/drawingml/2006/main">
            <a:off x="590550" y="781050"/>
            <a:ext cx="10744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5000"/>
              </a:lnSpc>
              <a:buNone/>
              <a:defRPr sz="2400" b="1">
                <a:solidFill>
                  <a:srgbClr val="061A2E"/>
                </a:solidFill>
                <a:latin typeface="Aptos"/>
                <a:ea typeface="Aptos"/>
                <a:cs typeface="Aptos"/>
              </a:defRPr>
            </a:pPr>
            <a:r>
              <a:rPr sz="2400" b="1">
                <a:solidFill>
                  <a:srgbClr val="061A2E"/>
                </a:solidFill>
                <a:latin typeface="Aptos"/>
                <a:ea typeface="Aptos"/>
                <a:cs typeface="Aptos"/>
              </a:rPr>
              <a:t>Proprietary synthesis and formulation development</a:t>
            </a:r>
          </a:p>
        </p:txBody>
      </p:sp>
      <p:sp>
        <p:nvSpPr>
          <p:cNvPr id="3" name="slide-subtitle">
            <a:extLst xmlns:a="http://schemas.openxmlformats.org/drawingml/2006/main">
              <a:ext uri="{FF2B5EF4-FFF2-40B4-BE49-F238E27FC236}">
                <a16:creationId xmlns:a16="http://schemas.microsoft.com/office/drawing/2014/main" id="{31994C9C-8C79-4FBA-ABB4-8C10ADF8D3AD}"/>
              </a:ext>
            </a:extLst>
          </p:cNvPr>
          <p:cNvSpPr>
            <a:spLocks xmlns:a="http://schemas.openxmlformats.org/drawingml/2006/main" noGrp="1"/>
          </p:cNvSpPr>
          <p:nvPr/>
        </p:nvSpPr>
        <p:spPr>
          <a:xfrm xmlns:a="http://schemas.openxmlformats.org/drawingml/2006/main">
            <a:off x="609600" y="1390650"/>
            <a:ext cx="10287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5000"/>
              </a:lnSpc>
              <a:buNone/>
              <a:defRPr sz="1350" b="0">
                <a:solidFill>
                  <a:srgbClr val="5E7185"/>
                </a:solidFill>
                <a:latin typeface="Aptos"/>
                <a:ea typeface="Aptos"/>
                <a:cs typeface="Aptos"/>
              </a:defRPr>
            </a:pPr>
            <a:r>
              <a:rPr sz="1350" b="0">
                <a:solidFill>
                  <a:srgbClr val="5E7185"/>
                </a:solidFill>
                <a:latin typeface="Aptos"/>
                <a:ea typeface="Aptos"/>
                <a:cs typeface="Aptos"/>
              </a:rPr>
              <a:t>The lead program centers on unconjugated NSS-01. Conjugated forms remain in exploratory development.</a:t>
            </a:r>
          </a:p>
        </p:txBody>
      </p:sp>
      <p:sp>
        <p:nvSpPr>
          <p:cNvPr id="4" name="candidate-halo">
            <a:extLst xmlns:a="http://schemas.openxmlformats.org/drawingml/2006/main">
              <a:ext uri="{FF2B5EF4-FFF2-40B4-BE49-F238E27FC236}">
                <a16:creationId xmlns:a16="http://schemas.microsoft.com/office/drawing/2014/main" id="{C363EB6E-DDFE-4506-8A4E-E5CFE6D4AFB4}"/>
              </a:ext>
            </a:extLst>
          </p:cNvPr>
          <p:cNvSpPr>
            <a:spLocks xmlns:a="http://schemas.openxmlformats.org/drawingml/2006/main" noGrp="1"/>
          </p:cNvSpPr>
          <p:nvPr/>
        </p:nvSpPr>
        <p:spPr>
          <a:xfrm xmlns:a="http://schemas.openxmlformats.org/drawingml/2006/main">
            <a:off x="4667250" y="2114550"/>
            <a:ext cx="2857500" cy="2857500"/>
          </a:xfrm>
          <a:prstGeom xmlns:a="http://schemas.openxmlformats.org/drawingml/2006/main" prst="ellipse">
            <a:avLst/>
          </a:prstGeom>
          <a:solidFill xmlns:a="http://schemas.openxmlformats.org/drawingml/2006/main">
            <a:srgbClr val="E8F3FA"/>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5" name="candidate-core">
            <a:extLst xmlns:a="http://schemas.openxmlformats.org/drawingml/2006/main">
              <a:ext uri="{FF2B5EF4-FFF2-40B4-BE49-F238E27FC236}">
                <a16:creationId xmlns:a16="http://schemas.microsoft.com/office/drawing/2014/main" id="{EF3D26E7-E12D-4AE8-B97A-3FDF022EB1AF}"/>
              </a:ext>
            </a:extLst>
          </p:cNvPr>
          <p:cNvSpPr>
            <a:spLocks xmlns:a="http://schemas.openxmlformats.org/drawingml/2006/main" noGrp="1"/>
          </p:cNvSpPr>
          <p:nvPr/>
        </p:nvSpPr>
        <p:spPr>
          <a:xfrm xmlns:a="http://schemas.openxmlformats.org/drawingml/2006/main">
            <a:off x="5095875" y="2543175"/>
            <a:ext cx="2000250" cy="2000250"/>
          </a:xfrm>
          <a:prstGeom xmlns:a="http://schemas.openxmlformats.org/drawingml/2006/main" prst="ellipse">
            <a:avLst/>
          </a:prstGeom>
          <a:solidFill xmlns:a="http://schemas.openxmlformats.org/drawingml/2006/main">
            <a:srgbClr val="061A2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6" name="candidate-name">
            <a:extLst xmlns:a="http://schemas.openxmlformats.org/drawingml/2006/main">
              <a:ext uri="{FF2B5EF4-FFF2-40B4-BE49-F238E27FC236}">
                <a16:creationId xmlns:a16="http://schemas.microsoft.com/office/drawing/2014/main" id="{33EE95F8-7E9F-48C1-979B-265F94C7CE73}"/>
              </a:ext>
            </a:extLst>
          </p:cNvPr>
          <p:cNvSpPr>
            <a:spLocks xmlns:a="http://schemas.openxmlformats.org/drawingml/2006/main" noGrp="1"/>
          </p:cNvSpPr>
          <p:nvPr/>
        </p:nvSpPr>
        <p:spPr>
          <a:xfrm xmlns:a="http://schemas.openxmlformats.org/drawingml/2006/main">
            <a:off x="5334000" y="3067050"/>
            <a:ext cx="15240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a:bodyPr>
          <a:lstStyle xmlns:a="http://schemas.openxmlformats.org/drawingml/2006/main"/>
          <a:p xmlns:a="http://schemas.openxmlformats.org/drawingml/2006/main">
            <a:pPr algn="ctr">
              <a:lnSpc>
                <a:spcPct val="105000"/>
              </a:lnSpc>
              <a:buNone/>
              <a:defRPr sz="2850" b="1">
                <a:solidFill>
                  <a:srgbClr val="FFFFFF"/>
                </a:solidFill>
                <a:latin typeface="Aptos"/>
                <a:ea typeface="Aptos"/>
                <a:cs typeface="Aptos"/>
              </a:defRPr>
            </a:pPr>
            <a:r>
              <a:rPr sz="2850" b="1">
                <a:solidFill>
                  <a:srgbClr val="FFFFFF"/>
                </a:solidFill>
                <a:latin typeface="Aptos"/>
                <a:ea typeface="Aptos"/>
                <a:cs typeface="Aptos"/>
              </a:rPr>
              <a:t>NSS-01</a:t>
            </a:r>
          </a:p>
        </p:txBody>
      </p:sp>
      <p:sp>
        <p:nvSpPr>
          <p:cNvPr id="7" name="candidate-formula">
            <a:extLst xmlns:a="http://schemas.openxmlformats.org/drawingml/2006/main">
              <a:ext uri="{FF2B5EF4-FFF2-40B4-BE49-F238E27FC236}">
                <a16:creationId xmlns:a16="http://schemas.microsoft.com/office/drawing/2014/main" id="{DA0DABBB-4F71-441D-8F8B-8E91D79B7A81}"/>
              </a:ext>
            </a:extLst>
          </p:cNvPr>
          <p:cNvSpPr>
            <a:spLocks xmlns:a="http://schemas.openxmlformats.org/drawingml/2006/main" noGrp="1"/>
          </p:cNvSpPr>
          <p:nvPr/>
        </p:nvSpPr>
        <p:spPr>
          <a:xfrm xmlns:a="http://schemas.openxmlformats.org/drawingml/2006/main">
            <a:off x="5381625" y="3619500"/>
            <a:ext cx="1428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05000"/>
              </a:lnSpc>
              <a:buNone/>
              <a:defRPr sz="1350" b="0">
                <a:solidFill>
                  <a:srgbClr val="9DEBFF"/>
                </a:solidFill>
                <a:latin typeface="Aptos"/>
                <a:ea typeface="Aptos"/>
                <a:cs typeface="Aptos"/>
              </a:defRPr>
            </a:pPr>
            <a:r>
              <a:rPr sz="1350" b="0">
                <a:solidFill>
                  <a:srgbClr val="9DEBFF"/>
                </a:solidFill>
                <a:latin typeface="Aptos"/>
                <a:ea typeface="Aptos"/>
                <a:cs typeface="Aptos"/>
              </a:rPr>
              <a:t>C₂₃H₂₀N₂O₅</a:t>
            </a:r>
          </a:p>
        </p:txBody>
      </p:sp>
      <p:sp>
        <p:nvSpPr>
          <p:cNvPr id="8" name="profile-one">
            <a:extLst xmlns:a="http://schemas.openxmlformats.org/drawingml/2006/main">
              <a:ext uri="{FF2B5EF4-FFF2-40B4-BE49-F238E27FC236}">
                <a16:creationId xmlns:a16="http://schemas.microsoft.com/office/drawing/2014/main" id="{48E57BA1-6259-4F94-84A1-60BFEA44B70D}"/>
              </a:ext>
            </a:extLst>
          </p:cNvPr>
          <p:cNvSpPr>
            <a:spLocks xmlns:a="http://schemas.openxmlformats.org/drawingml/2006/main" noGrp="1"/>
          </p:cNvSpPr>
          <p:nvPr/>
        </p:nvSpPr>
        <p:spPr>
          <a:xfrm xmlns:a="http://schemas.openxmlformats.org/drawingml/2006/main">
            <a:off x="685800" y="2190750"/>
            <a:ext cx="3143250" cy="1066800"/>
          </a:xfrm>
          <a:prstGeom xmlns:a="http://schemas.openxmlformats.org/drawingml/2006/main" prst="roundRect">
            <a:avLst>
              <a:gd name="adj" fmla="val 16071"/>
            </a:avLst>
          </a:prstGeom>
          <a:solidFill xmlns:a="http://schemas.openxmlformats.org/drawingml/2006/main">
            <a:srgbClr val="F4F8FB"/>
          </a:solidFill>
          <a:ln xmlns:a="http://schemas.openxmlformats.org/drawingml/2006/main" w="9525">
            <a:solidFill>
              <a:srgbClr val="D5E0EA"/>
            </a:solidFill>
            <a:prstDash val="solid"/>
          </a:ln>
        </p:spPr>
        <p:txBody>
          <a:bodyPr xmlns:a="http://schemas.openxmlformats.org/drawingml/2006/main"/>
          <a:lstStyle xmlns:a="http://schemas.openxmlformats.org/drawingml/2006/main"/>
          <a:p xmlns:a="http://schemas.openxmlformats.org/drawingml/2006/main">
            <a:endParaRPr/>
          </a:p>
        </p:txBody>
      </p:sp>
      <p:sp>
        <p:nvSpPr>
          <p:cNvPr id="9" name="profile-one-k">
            <a:extLst xmlns:a="http://schemas.openxmlformats.org/drawingml/2006/main">
              <a:ext uri="{FF2B5EF4-FFF2-40B4-BE49-F238E27FC236}">
                <a16:creationId xmlns:a16="http://schemas.microsoft.com/office/drawing/2014/main" id="{CE1354B5-8A01-4ACB-BCCC-AD6D1A578469}"/>
              </a:ext>
            </a:extLst>
          </p:cNvPr>
          <p:cNvSpPr>
            <a:spLocks xmlns:a="http://schemas.openxmlformats.org/drawingml/2006/main" noGrp="1"/>
          </p:cNvSpPr>
          <p:nvPr/>
        </p:nvSpPr>
        <p:spPr>
          <a:xfrm xmlns:a="http://schemas.openxmlformats.org/drawingml/2006/main">
            <a:off x="933450" y="2324100"/>
            <a:ext cx="2762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5000"/>
              </a:lnSpc>
              <a:buNone/>
              <a:defRPr sz="900" b="1">
                <a:solidFill>
                  <a:srgbClr val="20B5B2"/>
                </a:solidFill>
                <a:latin typeface="Aptos"/>
                <a:ea typeface="Aptos"/>
                <a:cs typeface="Aptos"/>
              </a:defRPr>
            </a:pPr>
            <a:r>
              <a:rPr sz="900" b="1">
                <a:solidFill>
                  <a:srgbClr val="20B5B2"/>
                </a:solidFill>
                <a:latin typeface="Aptos"/>
                <a:ea typeface="Aptos"/>
                <a:cs typeface="Aptos"/>
              </a:rPr>
              <a:t>PROPRIETARY SYNTHESIS</a:t>
            </a:r>
          </a:p>
        </p:txBody>
      </p:sp>
      <p:sp>
        <p:nvSpPr>
          <p:cNvPr id="10" name="profile-one-t">
            <a:extLst xmlns:a="http://schemas.openxmlformats.org/drawingml/2006/main">
              <a:ext uri="{FF2B5EF4-FFF2-40B4-BE49-F238E27FC236}">
                <a16:creationId xmlns:a16="http://schemas.microsoft.com/office/drawing/2014/main" id="{B0D4C72C-5801-4F6D-BFF2-62C647EBAD45}"/>
              </a:ext>
            </a:extLst>
          </p:cNvPr>
          <p:cNvSpPr>
            <a:spLocks xmlns:a="http://schemas.openxmlformats.org/drawingml/2006/main" noGrp="1"/>
          </p:cNvSpPr>
          <p:nvPr/>
        </p:nvSpPr>
        <p:spPr>
          <a:xfrm xmlns:a="http://schemas.openxmlformats.org/drawingml/2006/main">
            <a:off x="933450" y="2628900"/>
            <a:ext cx="2571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200" b="1">
                <a:solidFill>
                  <a:srgbClr val="061A2E"/>
                </a:solidFill>
                <a:latin typeface="Aptos"/>
                <a:ea typeface="Aptos"/>
                <a:cs typeface="Aptos"/>
              </a:defRPr>
            </a:pPr>
            <a:r>
              <a:rPr sz="1200" b="1">
                <a:solidFill>
                  <a:srgbClr val="061A2E"/>
                </a:solidFill>
                <a:latin typeface="Aptos"/>
                <a:ea typeface="Aptos"/>
                <a:cs typeface="Aptos"/>
              </a:rPr>
              <a:t>NSS-01 synthesis with analytical controls for product composition</a:t>
            </a:r>
          </a:p>
        </p:txBody>
      </p:sp>
      <p:sp>
        <p:nvSpPr>
          <p:cNvPr id="11" name="profile-two">
            <a:extLst xmlns:a="http://schemas.openxmlformats.org/drawingml/2006/main">
              <a:ext uri="{FF2B5EF4-FFF2-40B4-BE49-F238E27FC236}">
                <a16:creationId xmlns:a16="http://schemas.microsoft.com/office/drawing/2014/main" id="{CFD48EE2-152A-4C89-8859-B41971AAFF70}"/>
              </a:ext>
            </a:extLst>
          </p:cNvPr>
          <p:cNvSpPr>
            <a:spLocks xmlns:a="http://schemas.openxmlformats.org/drawingml/2006/main" noGrp="1"/>
          </p:cNvSpPr>
          <p:nvPr/>
        </p:nvSpPr>
        <p:spPr>
          <a:xfrm xmlns:a="http://schemas.openxmlformats.org/drawingml/2006/main">
            <a:off x="685800" y="3733800"/>
            <a:ext cx="3143250" cy="1066800"/>
          </a:xfrm>
          <a:prstGeom xmlns:a="http://schemas.openxmlformats.org/drawingml/2006/main" prst="roundRect">
            <a:avLst>
              <a:gd name="adj" fmla="val 16071"/>
            </a:avLst>
          </a:prstGeom>
          <a:solidFill xmlns:a="http://schemas.openxmlformats.org/drawingml/2006/main">
            <a:srgbClr val="F4F8FB"/>
          </a:solidFill>
          <a:ln xmlns:a="http://schemas.openxmlformats.org/drawingml/2006/main" w="9525">
            <a:solidFill>
              <a:srgbClr val="D5E0EA"/>
            </a:solidFill>
            <a:prstDash val="solid"/>
          </a:ln>
        </p:spPr>
        <p:txBody>
          <a:bodyPr xmlns:a="http://schemas.openxmlformats.org/drawingml/2006/main"/>
          <a:lstStyle xmlns:a="http://schemas.openxmlformats.org/drawingml/2006/main"/>
          <a:p xmlns:a="http://schemas.openxmlformats.org/drawingml/2006/main">
            <a:endParaRPr/>
          </a:p>
        </p:txBody>
      </p:sp>
      <p:sp>
        <p:nvSpPr>
          <p:cNvPr id="12" name="profile-two-k">
            <a:extLst xmlns:a="http://schemas.openxmlformats.org/drawingml/2006/main">
              <a:ext uri="{FF2B5EF4-FFF2-40B4-BE49-F238E27FC236}">
                <a16:creationId xmlns:a16="http://schemas.microsoft.com/office/drawing/2014/main" id="{CFE725F7-1727-4642-9B71-A1B1B7C0B9BD}"/>
              </a:ext>
            </a:extLst>
          </p:cNvPr>
          <p:cNvSpPr>
            <a:spLocks xmlns:a="http://schemas.openxmlformats.org/drawingml/2006/main" noGrp="1"/>
          </p:cNvSpPr>
          <p:nvPr/>
        </p:nvSpPr>
        <p:spPr>
          <a:xfrm xmlns:a="http://schemas.openxmlformats.org/drawingml/2006/main">
            <a:off x="933450" y="3867150"/>
            <a:ext cx="1714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a:bodyPr>
          <a:lstStyle xmlns:a="http://schemas.openxmlformats.org/drawingml/2006/main"/>
          <a:p xmlns:a="http://schemas.openxmlformats.org/drawingml/2006/main">
            <a:pPr algn="l">
              <a:lnSpc>
                <a:spcPct val="105000"/>
              </a:lnSpc>
              <a:buNone/>
              <a:defRPr sz="975" b="1">
                <a:solidFill>
                  <a:srgbClr val="20B5B2"/>
                </a:solidFill>
                <a:latin typeface="Aptos"/>
                <a:ea typeface="Aptos"/>
                <a:cs typeface="Aptos"/>
              </a:defRPr>
            </a:pPr>
            <a:r>
              <a:rPr sz="975" b="1">
                <a:solidFill>
                  <a:srgbClr val="20B5B2"/>
                </a:solidFill>
                <a:latin typeface="Aptos"/>
                <a:ea typeface="Aptos"/>
                <a:cs typeface="Aptos"/>
              </a:rPr>
              <a:t>FORMULATION</a:t>
            </a:r>
          </a:p>
        </p:txBody>
      </p:sp>
      <p:sp>
        <p:nvSpPr>
          <p:cNvPr id="13" name="profile-two-t">
            <a:extLst xmlns:a="http://schemas.openxmlformats.org/drawingml/2006/main">
              <a:ext uri="{FF2B5EF4-FFF2-40B4-BE49-F238E27FC236}">
                <a16:creationId xmlns:a16="http://schemas.microsoft.com/office/drawing/2014/main" id="{E4FB1655-B735-4376-BAB5-006677F47010}"/>
              </a:ext>
            </a:extLst>
          </p:cNvPr>
          <p:cNvSpPr>
            <a:spLocks xmlns:a="http://schemas.openxmlformats.org/drawingml/2006/main" noGrp="1"/>
          </p:cNvSpPr>
          <p:nvPr/>
        </p:nvSpPr>
        <p:spPr>
          <a:xfrm xmlns:a="http://schemas.openxmlformats.org/drawingml/2006/main">
            <a:off x="933450" y="4162425"/>
            <a:ext cx="25717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1050" b="1">
                <a:solidFill>
                  <a:srgbClr val="061A2E"/>
                </a:solidFill>
                <a:latin typeface="Aptos"/>
                <a:ea typeface="Aptos"/>
                <a:cs typeface="Aptos"/>
              </a:defRPr>
            </a:pPr>
            <a:r>
              <a:rPr sz="1050" b="1">
                <a:solidFill>
                  <a:srgbClr val="061A2E"/>
                </a:solidFill>
                <a:latin typeface="Aptos"/>
                <a:ea typeface="Aptos"/>
                <a:cs typeface="Aptos"/>
              </a:rPr>
              <a:t>Up to 2.3-fold higher measured water solubility with nanocrystal formulation in company testing</a:t>
            </a:r>
          </a:p>
        </p:txBody>
      </p:sp>
      <p:sp>
        <p:nvSpPr>
          <p:cNvPr id="14" name="profile-three">
            <a:extLst xmlns:a="http://schemas.openxmlformats.org/drawingml/2006/main">
              <a:ext uri="{FF2B5EF4-FFF2-40B4-BE49-F238E27FC236}">
                <a16:creationId xmlns:a16="http://schemas.microsoft.com/office/drawing/2014/main" id="{65B2021E-ECD0-4CAF-BA9D-FA1170387D73}"/>
              </a:ext>
            </a:extLst>
          </p:cNvPr>
          <p:cNvSpPr>
            <a:spLocks xmlns:a="http://schemas.openxmlformats.org/drawingml/2006/main" noGrp="1"/>
          </p:cNvSpPr>
          <p:nvPr/>
        </p:nvSpPr>
        <p:spPr>
          <a:xfrm xmlns:a="http://schemas.openxmlformats.org/drawingml/2006/main">
            <a:off x="8362950" y="2190750"/>
            <a:ext cx="3143250" cy="1066800"/>
          </a:xfrm>
          <a:prstGeom xmlns:a="http://schemas.openxmlformats.org/drawingml/2006/main" prst="roundRect">
            <a:avLst>
              <a:gd name="adj" fmla="val 16071"/>
            </a:avLst>
          </a:prstGeom>
          <a:solidFill xmlns:a="http://schemas.openxmlformats.org/drawingml/2006/main">
            <a:srgbClr val="F4F8FB"/>
          </a:solidFill>
          <a:ln xmlns:a="http://schemas.openxmlformats.org/drawingml/2006/main" w="9525">
            <a:solidFill>
              <a:srgbClr val="D5E0EA"/>
            </a:solidFill>
            <a:prstDash val="solid"/>
          </a:ln>
        </p:spPr>
        <p:txBody>
          <a:bodyPr xmlns:a="http://schemas.openxmlformats.org/drawingml/2006/main"/>
          <a:lstStyle xmlns:a="http://schemas.openxmlformats.org/drawingml/2006/main"/>
          <a:p xmlns:a="http://schemas.openxmlformats.org/drawingml/2006/main">
            <a:endParaRPr/>
          </a:p>
        </p:txBody>
      </p:sp>
      <p:sp>
        <p:nvSpPr>
          <p:cNvPr id="15" name="profile-three-k">
            <a:extLst xmlns:a="http://schemas.openxmlformats.org/drawingml/2006/main">
              <a:ext uri="{FF2B5EF4-FFF2-40B4-BE49-F238E27FC236}">
                <a16:creationId xmlns:a16="http://schemas.microsoft.com/office/drawing/2014/main" id="{01B142CC-ADC5-4A79-AC69-E75439A1041B}"/>
              </a:ext>
            </a:extLst>
          </p:cNvPr>
          <p:cNvSpPr>
            <a:spLocks xmlns:a="http://schemas.openxmlformats.org/drawingml/2006/main" noGrp="1"/>
          </p:cNvSpPr>
          <p:nvPr/>
        </p:nvSpPr>
        <p:spPr>
          <a:xfrm xmlns:a="http://schemas.openxmlformats.org/drawingml/2006/main">
            <a:off x="8610600" y="2324100"/>
            <a:ext cx="1428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a:bodyPr>
          <a:lstStyle xmlns:a="http://schemas.openxmlformats.org/drawingml/2006/main"/>
          <a:p xmlns:a="http://schemas.openxmlformats.org/drawingml/2006/main">
            <a:pPr algn="l">
              <a:lnSpc>
                <a:spcPct val="105000"/>
              </a:lnSpc>
              <a:buNone/>
              <a:defRPr sz="975" b="1">
                <a:solidFill>
                  <a:srgbClr val="20B5B2"/>
                </a:solidFill>
                <a:latin typeface="Aptos"/>
                <a:ea typeface="Aptos"/>
                <a:cs typeface="Aptos"/>
              </a:defRPr>
            </a:pPr>
            <a:r>
              <a:rPr sz="975" b="1">
                <a:solidFill>
                  <a:srgbClr val="20B5B2"/>
                </a:solidFill>
                <a:latin typeface="Aptos"/>
                <a:ea typeface="Aptos"/>
                <a:cs typeface="Aptos"/>
              </a:rPr>
              <a:t>DELIVERY</a:t>
            </a:r>
          </a:p>
        </p:txBody>
      </p:sp>
      <p:sp>
        <p:nvSpPr>
          <p:cNvPr id="16" name="profile-three-t">
            <a:extLst xmlns:a="http://schemas.openxmlformats.org/drawingml/2006/main">
              <a:ext uri="{FF2B5EF4-FFF2-40B4-BE49-F238E27FC236}">
                <a16:creationId xmlns:a16="http://schemas.microsoft.com/office/drawing/2014/main" id="{DBC8DE14-02F3-4FD5-B16D-13861F4E06F6}"/>
              </a:ext>
            </a:extLst>
          </p:cNvPr>
          <p:cNvSpPr>
            <a:spLocks xmlns:a="http://schemas.openxmlformats.org/drawingml/2006/main" noGrp="1"/>
          </p:cNvSpPr>
          <p:nvPr/>
        </p:nvSpPr>
        <p:spPr>
          <a:xfrm xmlns:a="http://schemas.openxmlformats.org/drawingml/2006/main">
            <a:off x="8610600" y="2619375"/>
            <a:ext cx="257175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5000"/>
              </a:lnSpc>
              <a:buNone/>
              <a:defRPr sz="1575" b="1">
                <a:solidFill>
                  <a:srgbClr val="061A2E"/>
                </a:solidFill>
                <a:latin typeface="Aptos"/>
                <a:ea typeface="Aptos"/>
                <a:cs typeface="Aptos"/>
              </a:defRPr>
            </a:pPr>
            <a:r>
              <a:rPr sz="1400" b="1">
                <a:solidFill>
                  <a:srgbClr val="061A2E"/>
                </a:solidFill>
                <a:latin typeface="Aptos"/>
                <a:ea typeface="Aptos"/>
                <a:cs typeface="Aptos"/>
              </a:rPr>
              <a:t>Colloidal nanoparticle system</a:t>
            </a:r>
          </a:p>
        </p:txBody>
      </p:sp>
      <p:sp>
        <p:nvSpPr>
          <p:cNvPr id="17" name="profile-four">
            <a:extLst xmlns:a="http://schemas.openxmlformats.org/drawingml/2006/main">
              <a:ext uri="{FF2B5EF4-FFF2-40B4-BE49-F238E27FC236}">
                <a16:creationId xmlns:a16="http://schemas.microsoft.com/office/drawing/2014/main" id="{946D19DA-F663-4048-9547-9A08CAC279AE}"/>
              </a:ext>
            </a:extLst>
          </p:cNvPr>
          <p:cNvSpPr>
            <a:spLocks xmlns:a="http://schemas.openxmlformats.org/drawingml/2006/main" noGrp="1"/>
          </p:cNvSpPr>
          <p:nvPr/>
        </p:nvSpPr>
        <p:spPr>
          <a:xfrm xmlns:a="http://schemas.openxmlformats.org/drawingml/2006/main">
            <a:off x="8362950" y="3733800"/>
            <a:ext cx="3143250" cy="1066800"/>
          </a:xfrm>
          <a:prstGeom xmlns:a="http://schemas.openxmlformats.org/drawingml/2006/main" prst="roundRect">
            <a:avLst>
              <a:gd name="adj" fmla="val 16071"/>
            </a:avLst>
          </a:prstGeom>
          <a:solidFill xmlns:a="http://schemas.openxmlformats.org/drawingml/2006/main">
            <a:srgbClr val="F4F8FB"/>
          </a:solidFill>
          <a:ln xmlns:a="http://schemas.openxmlformats.org/drawingml/2006/main" w="9525">
            <a:solidFill>
              <a:srgbClr val="D5E0EA"/>
            </a:solidFill>
            <a:prstDash val="solid"/>
          </a:ln>
        </p:spPr>
        <p:txBody>
          <a:bodyPr xmlns:a="http://schemas.openxmlformats.org/drawingml/2006/main"/>
          <a:lstStyle xmlns:a="http://schemas.openxmlformats.org/drawingml/2006/main"/>
          <a:p xmlns:a="http://schemas.openxmlformats.org/drawingml/2006/main">
            <a:endParaRPr/>
          </a:p>
        </p:txBody>
      </p:sp>
      <p:sp>
        <p:nvSpPr>
          <p:cNvPr id="18" name="profile-four-k">
            <a:extLst xmlns:a="http://schemas.openxmlformats.org/drawingml/2006/main">
              <a:ext uri="{FF2B5EF4-FFF2-40B4-BE49-F238E27FC236}">
                <a16:creationId xmlns:a16="http://schemas.microsoft.com/office/drawing/2014/main" id="{A52B2E07-21D7-475B-84FB-7A4B6079FE8C}"/>
              </a:ext>
            </a:extLst>
          </p:cNvPr>
          <p:cNvSpPr>
            <a:spLocks xmlns:a="http://schemas.openxmlformats.org/drawingml/2006/main" noGrp="1"/>
          </p:cNvSpPr>
          <p:nvPr/>
        </p:nvSpPr>
        <p:spPr>
          <a:xfrm xmlns:a="http://schemas.openxmlformats.org/drawingml/2006/main">
            <a:off x="8610600" y="3867150"/>
            <a:ext cx="1714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a:bodyPr>
          <a:lstStyle xmlns:a="http://schemas.openxmlformats.org/drawingml/2006/main"/>
          <a:p xmlns:a="http://schemas.openxmlformats.org/drawingml/2006/main">
            <a:pPr algn="l">
              <a:lnSpc>
                <a:spcPct val="105000"/>
              </a:lnSpc>
              <a:buNone/>
              <a:defRPr sz="975" b="1">
                <a:solidFill>
                  <a:srgbClr val="20B5B2"/>
                </a:solidFill>
                <a:latin typeface="Aptos"/>
                <a:ea typeface="Aptos"/>
                <a:cs typeface="Aptos"/>
              </a:defRPr>
            </a:pPr>
            <a:r>
              <a:rPr sz="975" b="1">
                <a:solidFill>
                  <a:srgbClr val="20B5B2"/>
                </a:solidFill>
                <a:latin typeface="Aptos"/>
                <a:ea typeface="Aptos"/>
                <a:cs typeface="Aptos"/>
              </a:rPr>
              <a:t>CONJUGATED FORMS</a:t>
            </a:r>
          </a:p>
        </p:txBody>
      </p:sp>
      <p:sp>
        <p:nvSpPr>
          <p:cNvPr id="19" name="profile-four-t">
            <a:extLst xmlns:a="http://schemas.openxmlformats.org/drawingml/2006/main">
              <a:ext uri="{FF2B5EF4-FFF2-40B4-BE49-F238E27FC236}">
                <a16:creationId xmlns:a16="http://schemas.microsoft.com/office/drawing/2014/main" id="{D29369A3-2D4B-4D6D-A271-101BC9B23741}"/>
              </a:ext>
            </a:extLst>
          </p:cNvPr>
          <p:cNvSpPr>
            <a:spLocks xmlns:a="http://schemas.openxmlformats.org/drawingml/2006/main" noGrp="1"/>
          </p:cNvSpPr>
          <p:nvPr/>
        </p:nvSpPr>
        <p:spPr>
          <a:xfrm xmlns:a="http://schemas.openxmlformats.org/drawingml/2006/main">
            <a:off x="8610600" y="4171950"/>
            <a:ext cx="25717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5000"/>
              </a:lnSpc>
              <a:buNone/>
              <a:defRPr sz="1575" b="1">
                <a:solidFill>
                  <a:srgbClr val="061A2E"/>
                </a:solidFill>
                <a:latin typeface="Aptos"/>
                <a:ea typeface="Aptos"/>
                <a:cs typeface="Aptos"/>
              </a:defRPr>
            </a:pPr>
            <a:r>
              <a:rPr sz="1400" b="1">
                <a:solidFill>
                  <a:srgbClr val="061A2E"/>
                </a:solidFill>
                <a:latin typeface="Aptos"/>
                <a:ea typeface="Aptos"/>
                <a:cs typeface="Aptos"/>
              </a:rPr>
              <a:t>Exploratory targeted-delivery research</a:t>
            </a:r>
          </a:p>
        </p:txBody>
      </p:sp>
      <p:sp>
        <p:nvSpPr>
          <p:cNvPr id="20" name="profile-caution">
            <a:extLst xmlns:a="http://schemas.openxmlformats.org/drawingml/2006/main">
              <a:ext uri="{FF2B5EF4-FFF2-40B4-BE49-F238E27FC236}">
                <a16:creationId xmlns:a16="http://schemas.microsoft.com/office/drawing/2014/main" id="{CC622733-421F-4861-A755-BDC2E0C8CB6F}"/>
              </a:ext>
            </a:extLst>
          </p:cNvPr>
          <p:cNvSpPr>
            <a:spLocks xmlns:a="http://schemas.openxmlformats.org/drawingml/2006/main" noGrp="1"/>
          </p:cNvSpPr>
          <p:nvPr/>
        </p:nvSpPr>
        <p:spPr>
          <a:xfrm xmlns:a="http://schemas.openxmlformats.org/drawingml/2006/main">
            <a:off x="3714750" y="5524500"/>
            <a:ext cx="476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05000"/>
              </a:lnSpc>
              <a:buNone/>
              <a:defRPr sz="975" b="0">
                <a:solidFill>
                  <a:srgbClr val="5E7185"/>
                </a:solidFill>
                <a:latin typeface="Aptos"/>
                <a:ea typeface="Aptos"/>
                <a:cs typeface="Aptos"/>
              </a:defRPr>
            </a:pPr>
            <a:endParaRPr sz="975" b="0">
              <a:solidFill>
                <a:srgbClr val="5E7185"/>
              </a:solidFill>
              <a:latin typeface="Aptos"/>
              <a:ea typeface="Aptos"/>
              <a:cs typeface="Aptos"/>
            </a:endParaRPr>
          </a:p>
        </p:txBody>
      </p:sp>
      <p:sp>
        <p:nvSpPr>
          <p:cNvPr id="21" name="footer-line-4">
            <a:extLst xmlns:a="http://schemas.openxmlformats.org/drawingml/2006/main">
              <a:ext uri="{FF2B5EF4-FFF2-40B4-BE49-F238E27FC236}">
                <a16:creationId xmlns:a16="http://schemas.microsoft.com/office/drawing/2014/main" id="{5DC0AD55-D6D6-4D47-9594-53347F8BA840}"/>
              </a:ext>
            </a:extLst>
          </p:cNvPr>
          <p:cNvSpPr>
            <a:spLocks xmlns:a="http://schemas.openxmlformats.org/drawingml/2006/main" noGrp="1"/>
          </p:cNvSpPr>
          <p:nvPr/>
        </p:nvSpPr>
        <p:spPr>
          <a:xfrm xmlns:a="http://schemas.openxmlformats.org/drawingml/2006/main">
            <a:off x="590550" y="6419850"/>
            <a:ext cx="11010900" cy="9525"/>
          </a:xfrm>
          <a:prstGeom xmlns:a="http://schemas.openxmlformats.org/drawingml/2006/main" prst="line">
            <a:avLst/>
          </a:prstGeom>
          <a:noFill xmlns:a="http://schemas.openxmlformats.org/drawingml/2006/main"/>
          <a:ln xmlns:a="http://schemas.openxmlformats.org/drawingml/2006/main" w="9525">
            <a:solidFill>
              <a:srgbClr val="D5E0EA"/>
            </a:solidFill>
            <a:prstDash val="solid"/>
          </a:ln>
        </p:spPr>
        <p:txBody>
          <a:bodyPr xmlns:a="http://schemas.openxmlformats.org/drawingml/2006/main"/>
          <a:lstStyle xmlns:a="http://schemas.openxmlformats.org/drawingml/2006/main"/>
          <a:p xmlns:a="http://schemas.openxmlformats.org/drawingml/2006/main">
            <a:endParaRPr/>
          </a:p>
        </p:txBody>
      </p:sp>
      <p:sp>
        <p:nvSpPr>
          <p:cNvPr id="22" name="footer-note-4">
            <a:extLst xmlns:a="http://schemas.openxmlformats.org/drawingml/2006/main">
              <a:ext uri="{FF2B5EF4-FFF2-40B4-BE49-F238E27FC236}">
                <a16:creationId xmlns:a16="http://schemas.microsoft.com/office/drawing/2014/main" id="{4449391D-EE06-442C-BBCA-110D2B2C3562}"/>
              </a:ext>
            </a:extLst>
          </p:cNvPr>
          <p:cNvSpPr>
            <a:spLocks xmlns:a="http://schemas.openxmlformats.org/drawingml/2006/main" noGrp="1"/>
          </p:cNvSpPr>
          <p:nvPr/>
        </p:nvSpPr>
        <p:spPr>
          <a:xfrm xmlns:a="http://schemas.openxmlformats.org/drawingml/2006/main">
            <a:off x="590550" y="6496050"/>
            <a:ext cx="476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5000"/>
              </a:lnSpc>
              <a:buNone/>
              <a:defRPr sz="825" b="1">
                <a:solidFill>
                  <a:srgbClr val="5E7185"/>
                </a:solidFill>
                <a:latin typeface="Aptos"/>
                <a:ea typeface="Aptos"/>
                <a:cs typeface="Aptos"/>
              </a:defRPr>
            </a:pPr>
            <a:r>
              <a:rPr sz="825" b="1">
                <a:solidFill>
                  <a:srgbClr val="5E7185"/>
                </a:solidFill>
                <a:latin typeface="Aptos"/>
                <a:ea typeface="Aptos"/>
                <a:cs typeface="Aptos"/>
              </a:rPr>
              <a:t>NON-CONFIDENTIAL OVERVIEW</a:t>
            </a:r>
          </a:p>
        </p:txBody>
      </p:sp>
      <p:sp>
        <p:nvSpPr>
          <p:cNvPr id="23" name="footer-page-4">
            <a:extLst xmlns:a="http://schemas.openxmlformats.org/drawingml/2006/main">
              <a:ext uri="{FF2B5EF4-FFF2-40B4-BE49-F238E27FC236}">
                <a16:creationId xmlns:a16="http://schemas.microsoft.com/office/drawing/2014/main" id="{B1EF5B16-DC27-4FEF-B7F0-FE9E09C36C93}"/>
              </a:ext>
            </a:extLst>
          </p:cNvPr>
          <p:cNvSpPr>
            <a:spLocks xmlns:a="http://schemas.openxmlformats.org/drawingml/2006/main" noGrp="1"/>
          </p:cNvSpPr>
          <p:nvPr/>
        </p:nvSpPr>
        <p:spPr>
          <a:xfrm xmlns:a="http://schemas.openxmlformats.org/drawingml/2006/main">
            <a:off x="11068050" y="6496050"/>
            <a:ext cx="533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r">
              <a:lnSpc>
                <a:spcPct val="105000"/>
              </a:lnSpc>
              <a:buNone/>
              <a:defRPr sz="825" b="1">
                <a:solidFill>
                  <a:srgbClr val="5E7185"/>
                </a:solidFill>
                <a:latin typeface="Aptos"/>
                <a:ea typeface="Aptos"/>
                <a:cs typeface="Aptos"/>
              </a:defRPr>
            </a:pPr>
            <a:r>
              <a:rPr sz="825" b="1">
                <a:solidFill>
                  <a:srgbClr val="5E7185"/>
                </a:solidFill>
                <a:latin typeface="Aptos"/>
                <a:ea typeface="Aptos"/>
                <a:cs typeface="Aptos"/>
              </a:rPr>
              <a:t>15</a:t>
            </a:r>
          </a:p>
        </p:txBody>
      </p:sp>
      <p:pic>
        <p:nvPicPr>
          <p:cNvPr id="49" name="Picture 46"/>
          <p:cNvPicPr>
            <a:picLocks xmlns:a="http://schemas.openxmlformats.org/drawingml/2006/main" noChangeAspect="1"/>
          </p:cNvPicPr>
          <p:nvPr/>
        </p:nvPicPr>
        <p:blipFill>
          <a:blip xmlns:r="http://schemas.openxmlformats.org/officeDocument/2006/relationships" xmlns:a="http://schemas.openxmlformats.org/drawingml/2006/main" r:embed="R3a8a046f2e8b443a"/>
          <a:stretch xmlns:a="http://schemas.openxmlformats.org/drawingml/2006/main"/>
        </p:blipFill>
        <p:spPr>
          <a:xfrm xmlns:a="http://schemas.openxmlformats.org/drawingml/2006/main">
            <a:off x="9669066" y="6419850"/>
            <a:ext cx="950119" cy="361950"/>
          </a:xfrm>
          <a:prstGeom xmlns:a="http://schemas.openxmlformats.org/drawingml/2006/main" prst="rect">
            <a:avLst/>
          </a:prstGeom>
        </p:spPr>
      </p:pic>
      <p:sp>
        <p:nvSpPr>
          <p:cNvPr id="25" name="manufacturing-scope">
            <a:extLst xmlns:a="http://schemas.openxmlformats.org/drawingml/2006/main">
              <a:ext uri="{FF2B5EF4-FFF2-40B4-BE49-F238E27FC236}">
                <a16:creationId xmlns:a16="http://schemas.microsoft.com/office/drawing/2014/main" id="{AD1C307D-BE15-43F5-B391-95961CA29901}"/>
              </a:ext>
            </a:extLst>
          </p:cNvPr>
          <p:cNvSpPr>
            <a:spLocks xmlns:a="http://schemas.openxmlformats.org/drawingml/2006/main" noGrp="1"/>
          </p:cNvSpPr>
          <p:nvPr/>
        </p:nvSpPr>
        <p:spPr>
          <a:xfrm xmlns:a="http://schemas.openxmlformats.org/drawingml/2006/main">
            <a:off x="904875" y="5495925"/>
            <a:ext cx="10382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ctr">
              <a:buNone/>
              <a:defRPr sz="1350">
                <a:solidFill>
                  <a:srgbClr val="5E7185"/>
                </a:solidFill>
              </a:defRPr>
            </a:pPr>
            <a:r>
              <a:rPr sz="1350">
                <a:solidFill>
                  <a:srgbClr val="5E7185"/>
                </a:solidFill>
              </a:rPr>
              <a:t>The synthesis process is part of the proposed transaction. Commercial-scale validation is not claimed.</a:t>
            </a:r>
          </a:p>
        </p:txBody>
      </p:sp>
    </p:spTree>
    <p:extLst>
      <p:ext uri="{BB962C8B-B14F-4D97-AF65-F5344CB8AC3E}">
        <p14:creationId xmlns:p14="http://schemas.microsoft.com/office/powerpoint/2010/main" val="2057279260"/>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slide-title">
            <a:extLst xmlns:a="http://schemas.openxmlformats.org/drawingml/2006/main">
              <a:ext uri="{FF2B5EF4-FFF2-40B4-BE49-F238E27FC236}">
                <a16:creationId xmlns:a16="http://schemas.microsoft.com/office/drawing/2014/main" id="{942D7FF8-F9FB-4E81-B00C-6C635CDEAF2B}"/>
              </a:ext>
            </a:extLst>
          </p:cNvPr>
          <p:cNvSpPr>
            <a:spLocks xmlns:a="http://schemas.openxmlformats.org/drawingml/2006/main" noGrp="1"/>
          </p:cNvSpPr>
          <p:nvPr/>
        </p:nvSpPr>
        <p:spPr>
          <a:xfrm xmlns:a="http://schemas.openxmlformats.org/drawingml/2006/main">
            <a:off x="590550" y="781050"/>
            <a:ext cx="10744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fontScale="94370"/>
          </a:bodyPr>
          <a:lstStyle xmlns:a="http://schemas.openxmlformats.org/drawingml/2006/main"/>
          <a:p xmlns:a="http://schemas.openxmlformats.org/drawingml/2006/main">
            <a:pPr algn="l">
              <a:lnSpc>
                <a:spcPct val="105000"/>
              </a:lnSpc>
              <a:buNone/>
              <a:defRPr sz="2850" b="1">
                <a:solidFill>
                  <a:srgbClr val="061A2E"/>
                </a:solidFill>
                <a:latin typeface="Aptos"/>
                <a:ea typeface="Aptos"/>
                <a:cs typeface="Aptos"/>
              </a:defRPr>
            </a:pPr>
            <a:r>
              <a:rPr sz="2850" b="1">
                <a:solidFill>
                  <a:srgbClr val="061A2E"/>
                </a:solidFill>
                <a:latin typeface="Aptos"/>
                <a:ea typeface="Aptos"/>
                <a:cs typeface="Aptos"/>
              </a:rPr>
              <a:t>Published PCT application covers multiple development pathways</a:t>
            </a:r>
          </a:p>
        </p:txBody>
      </p:sp>
      <p:sp>
        <p:nvSpPr>
          <p:cNvPr id="3" name="slide-subtitle">
            <a:extLst xmlns:a="http://schemas.openxmlformats.org/drawingml/2006/main">
              <a:ext uri="{FF2B5EF4-FFF2-40B4-BE49-F238E27FC236}">
                <a16:creationId xmlns:a16="http://schemas.microsoft.com/office/drawing/2014/main" id="{D52A8CAA-E45B-4228-A040-1F3C5EF75A67}"/>
              </a:ext>
            </a:extLst>
          </p:cNvPr>
          <p:cNvSpPr>
            <a:spLocks xmlns:a="http://schemas.openxmlformats.org/drawingml/2006/main" noGrp="1"/>
          </p:cNvSpPr>
          <p:nvPr/>
        </p:nvSpPr>
        <p:spPr>
          <a:xfrm xmlns:a="http://schemas.openxmlformats.org/drawingml/2006/main">
            <a:off x="609600" y="1390650"/>
            <a:ext cx="10287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5000"/>
              </a:lnSpc>
              <a:buNone/>
              <a:defRPr sz="1350" b="0">
                <a:solidFill>
                  <a:srgbClr val="5E7185"/>
                </a:solidFill>
                <a:latin typeface="Aptos"/>
                <a:ea typeface="Aptos"/>
                <a:cs typeface="Aptos"/>
              </a:defRPr>
            </a:pPr>
            <a:r>
              <a:rPr sz="1350" b="0">
                <a:solidFill>
                  <a:srgbClr val="5E7185"/>
                </a:solidFill>
                <a:latin typeface="Aptos"/>
                <a:ea typeface="Aptos"/>
                <a:cs typeface="Aptos"/>
              </a:rPr>
              <a:t>Published claims address therapeutic use, synthesis and formulation. Claim scope remains subject to examination.</a:t>
            </a:r>
          </a:p>
        </p:txBody>
      </p:sp>
      <p:sp>
        <p:nvSpPr>
          <p:cNvPr id="4" name="process-copy-band">
            <a:extLst xmlns:a="http://schemas.openxmlformats.org/drawingml/2006/main">
              <a:ext uri="{FF2B5EF4-FFF2-40B4-BE49-F238E27FC236}">
                <a16:creationId xmlns:a16="http://schemas.microsoft.com/office/drawing/2014/main" id="{910956CA-7402-4CFF-ABF0-2225BD8C6601}"/>
              </a:ext>
            </a:extLst>
          </p:cNvPr>
          <p:cNvSpPr>
            <a:spLocks xmlns:a="http://schemas.openxmlformats.org/drawingml/2006/main" noGrp="1"/>
          </p:cNvSpPr>
          <p:nvPr/>
        </p:nvSpPr>
        <p:spPr>
          <a:xfrm xmlns:a="http://schemas.openxmlformats.org/drawingml/2006/main">
            <a:off x="590550" y="2019300"/>
            <a:ext cx="4572000" cy="3714750"/>
          </a:xfrm>
          <a:prstGeom xmlns:a="http://schemas.openxmlformats.org/drawingml/2006/main" prst="roundRect">
            <a:avLst>
              <a:gd name="adj" fmla="val 5128"/>
            </a:avLst>
          </a:prstGeom>
          <a:solidFill xmlns:a="http://schemas.openxmlformats.org/drawingml/2006/main">
            <a:srgbClr val="F4F8FB"/>
          </a:solidFill>
          <a:ln xmlns:a="http://schemas.openxmlformats.org/drawingml/2006/main" w="9525">
            <a:solidFill>
              <a:srgbClr val="D5E0EA"/>
            </a:solidFill>
            <a:prstDash val="solid"/>
          </a:ln>
        </p:spPr>
        <p:txBody>
          <a:bodyPr xmlns:a="http://schemas.openxmlformats.org/drawingml/2006/main"/>
          <a:lstStyle xmlns:a="http://schemas.openxmlformats.org/drawingml/2006/main"/>
          <a:p xmlns:a="http://schemas.openxmlformats.org/drawingml/2006/main">
            <a:endParaRPr/>
          </a:p>
        </p:txBody>
      </p:sp>
      <p:sp>
        <p:nvSpPr>
          <p:cNvPr id="5" name="process-kicker">
            <a:extLst xmlns:a="http://schemas.openxmlformats.org/drawingml/2006/main">
              <a:ext uri="{FF2B5EF4-FFF2-40B4-BE49-F238E27FC236}">
                <a16:creationId xmlns:a16="http://schemas.microsoft.com/office/drawing/2014/main" id="{01E9C624-B3EC-42D4-8184-984725E406AF}"/>
              </a:ext>
            </a:extLst>
          </p:cNvPr>
          <p:cNvSpPr>
            <a:spLocks xmlns:a="http://schemas.openxmlformats.org/drawingml/2006/main" noGrp="1"/>
          </p:cNvSpPr>
          <p:nvPr/>
        </p:nvSpPr>
        <p:spPr>
          <a:xfrm xmlns:a="http://schemas.openxmlformats.org/drawingml/2006/main">
            <a:off x="876300" y="2266950"/>
            <a:ext cx="3714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a:bodyPr>
          <a:lstStyle xmlns:a="http://schemas.openxmlformats.org/drawingml/2006/main"/>
          <a:p xmlns:a="http://schemas.openxmlformats.org/drawingml/2006/main">
            <a:pPr algn="l">
              <a:lnSpc>
                <a:spcPct val="105000"/>
              </a:lnSpc>
              <a:buNone/>
              <a:defRPr sz="975" b="1">
                <a:solidFill>
                  <a:srgbClr val="20B5B2"/>
                </a:solidFill>
                <a:latin typeface="Aptos"/>
                <a:ea typeface="Aptos"/>
                <a:cs typeface="Aptos"/>
              </a:defRPr>
            </a:pPr>
            <a:r>
              <a:rPr sz="975" b="1">
                <a:solidFill>
                  <a:srgbClr val="20B5B2"/>
                </a:solidFill>
                <a:latin typeface="Aptos"/>
                <a:ea typeface="Aptos"/>
                <a:cs typeface="Aptos"/>
              </a:rPr>
              <a:t>PCT/US2025/042138  /  WO/2026/039718</a:t>
            </a:r>
          </a:p>
        </p:txBody>
      </p:sp>
      <p:sp>
        <p:nvSpPr>
          <p:cNvPr id="6" name="feature-dot-1">
            <a:extLst xmlns:a="http://schemas.openxmlformats.org/drawingml/2006/main">
              <a:ext uri="{FF2B5EF4-FFF2-40B4-BE49-F238E27FC236}">
                <a16:creationId xmlns:a16="http://schemas.microsoft.com/office/drawing/2014/main" id="{876024DE-1637-4A92-8957-F3B2BA4CBCF5}"/>
              </a:ext>
            </a:extLst>
          </p:cNvPr>
          <p:cNvSpPr>
            <a:spLocks xmlns:a="http://schemas.openxmlformats.org/drawingml/2006/main" noGrp="1"/>
          </p:cNvSpPr>
          <p:nvPr/>
        </p:nvSpPr>
        <p:spPr>
          <a:xfrm xmlns:a="http://schemas.openxmlformats.org/drawingml/2006/main">
            <a:off x="876300" y="2800350"/>
            <a:ext cx="171450" cy="171450"/>
          </a:xfrm>
          <a:prstGeom xmlns:a="http://schemas.openxmlformats.org/drawingml/2006/main" prst="ellipse">
            <a:avLst/>
          </a:prstGeom>
          <a:solidFill xmlns:a="http://schemas.openxmlformats.org/drawingml/2006/main">
            <a:srgbClr val="20B5B2"/>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7" name="feature-heading-1">
            <a:extLst xmlns:a="http://schemas.openxmlformats.org/drawingml/2006/main">
              <a:ext uri="{FF2B5EF4-FFF2-40B4-BE49-F238E27FC236}">
                <a16:creationId xmlns:a16="http://schemas.microsoft.com/office/drawing/2014/main" id="{1FCF9DE9-FCCB-49E8-AD76-A774275B710C}"/>
              </a:ext>
            </a:extLst>
          </p:cNvPr>
          <p:cNvSpPr>
            <a:spLocks xmlns:a="http://schemas.openxmlformats.org/drawingml/2006/main" noGrp="1"/>
          </p:cNvSpPr>
          <p:nvPr/>
        </p:nvSpPr>
        <p:spPr>
          <a:xfrm xmlns:a="http://schemas.openxmlformats.org/drawingml/2006/main">
            <a:off x="1200150" y="2743200"/>
            <a:ext cx="3714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5000"/>
              </a:lnSpc>
              <a:buNone/>
              <a:defRPr sz="1575" b="1">
                <a:solidFill>
                  <a:srgbClr val="061A2E"/>
                </a:solidFill>
                <a:latin typeface="Aptos"/>
                <a:ea typeface="Aptos"/>
                <a:cs typeface="Aptos"/>
              </a:defRPr>
            </a:pPr>
            <a:r>
              <a:rPr sz="1575" b="1">
                <a:solidFill>
                  <a:srgbClr val="061A2E"/>
                </a:solidFill>
                <a:latin typeface="Aptos"/>
                <a:ea typeface="Aptos"/>
                <a:cs typeface="Aptos"/>
              </a:rPr>
              <a:t>Therapeutic use</a:t>
            </a:r>
          </a:p>
        </p:txBody>
      </p:sp>
      <p:sp>
        <p:nvSpPr>
          <p:cNvPr id="8" name="feature-body-1">
            <a:extLst xmlns:a="http://schemas.openxmlformats.org/drawingml/2006/main">
              <a:ext uri="{FF2B5EF4-FFF2-40B4-BE49-F238E27FC236}">
                <a16:creationId xmlns:a16="http://schemas.microsoft.com/office/drawing/2014/main" id="{E4C2F5A2-5865-419F-B18D-8A60AB122DEF}"/>
              </a:ext>
            </a:extLst>
          </p:cNvPr>
          <p:cNvSpPr>
            <a:spLocks xmlns:a="http://schemas.openxmlformats.org/drawingml/2006/main" noGrp="1"/>
          </p:cNvSpPr>
          <p:nvPr/>
        </p:nvSpPr>
        <p:spPr>
          <a:xfrm xmlns:a="http://schemas.openxmlformats.org/drawingml/2006/main">
            <a:off x="1200150" y="3067050"/>
            <a:ext cx="37147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10000"/>
              </a:lnSpc>
              <a:buNone/>
              <a:defRPr sz="1275" b="0">
                <a:solidFill>
                  <a:srgbClr val="5E7185"/>
                </a:solidFill>
                <a:latin typeface="Aptos"/>
                <a:ea typeface="Aptos"/>
                <a:cs typeface="Aptos"/>
              </a:defRPr>
            </a:pPr>
            <a:r>
              <a:rPr sz="1275" b="0">
                <a:solidFill>
                  <a:srgbClr val="5E7185"/>
                </a:solidFill>
                <a:latin typeface="Aptos"/>
                <a:ea typeface="Aptos"/>
                <a:cs typeface="Aptos"/>
              </a:rPr>
              <a:t>Methods of treating cancer by administering NSS-01.</a:t>
            </a:r>
          </a:p>
        </p:txBody>
      </p:sp>
      <p:sp>
        <p:nvSpPr>
          <p:cNvPr id="9" name="feature-dot-2">
            <a:extLst xmlns:a="http://schemas.openxmlformats.org/drawingml/2006/main">
              <a:ext uri="{FF2B5EF4-FFF2-40B4-BE49-F238E27FC236}">
                <a16:creationId xmlns:a16="http://schemas.microsoft.com/office/drawing/2014/main" id="{26F7DDE0-5125-48A0-8F39-A255437132E9}"/>
              </a:ext>
            </a:extLst>
          </p:cNvPr>
          <p:cNvSpPr>
            <a:spLocks xmlns:a="http://schemas.openxmlformats.org/drawingml/2006/main" noGrp="1"/>
          </p:cNvSpPr>
          <p:nvPr/>
        </p:nvSpPr>
        <p:spPr>
          <a:xfrm xmlns:a="http://schemas.openxmlformats.org/drawingml/2006/main">
            <a:off x="876300" y="3790950"/>
            <a:ext cx="171450" cy="171450"/>
          </a:xfrm>
          <a:prstGeom xmlns:a="http://schemas.openxmlformats.org/drawingml/2006/main" prst="ellipse">
            <a:avLst/>
          </a:prstGeom>
          <a:solidFill xmlns:a="http://schemas.openxmlformats.org/drawingml/2006/main">
            <a:srgbClr val="20B5B2"/>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10" name="feature-heading-2">
            <a:extLst xmlns:a="http://schemas.openxmlformats.org/drawingml/2006/main">
              <a:ext uri="{FF2B5EF4-FFF2-40B4-BE49-F238E27FC236}">
                <a16:creationId xmlns:a16="http://schemas.microsoft.com/office/drawing/2014/main" id="{822865AF-8F4E-435A-9CF6-D5C8DEFFE9A8}"/>
              </a:ext>
            </a:extLst>
          </p:cNvPr>
          <p:cNvSpPr>
            <a:spLocks xmlns:a="http://schemas.openxmlformats.org/drawingml/2006/main" noGrp="1"/>
          </p:cNvSpPr>
          <p:nvPr/>
        </p:nvSpPr>
        <p:spPr>
          <a:xfrm xmlns:a="http://schemas.openxmlformats.org/drawingml/2006/main">
            <a:off x="1200150" y="3733800"/>
            <a:ext cx="3714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5000"/>
              </a:lnSpc>
              <a:buNone/>
              <a:defRPr sz="1575" b="1">
                <a:solidFill>
                  <a:srgbClr val="061A2E"/>
                </a:solidFill>
                <a:latin typeface="Aptos"/>
                <a:ea typeface="Aptos"/>
                <a:cs typeface="Aptos"/>
              </a:defRPr>
            </a:pPr>
            <a:r>
              <a:rPr sz="1575" b="1">
                <a:solidFill>
                  <a:srgbClr val="061A2E"/>
                </a:solidFill>
                <a:latin typeface="Aptos"/>
                <a:ea typeface="Aptos"/>
                <a:cs typeface="Aptos"/>
              </a:rPr>
              <a:t>Synthesis and product quality</a:t>
            </a:r>
          </a:p>
        </p:txBody>
      </p:sp>
      <p:sp>
        <p:nvSpPr>
          <p:cNvPr id="11" name="feature-body-2">
            <a:extLst xmlns:a="http://schemas.openxmlformats.org/drawingml/2006/main">
              <a:ext uri="{FF2B5EF4-FFF2-40B4-BE49-F238E27FC236}">
                <a16:creationId xmlns:a16="http://schemas.microsoft.com/office/drawing/2014/main" id="{2DB71477-F264-461E-A8B0-C71FB4231715}"/>
              </a:ext>
            </a:extLst>
          </p:cNvPr>
          <p:cNvSpPr>
            <a:spLocks xmlns:a="http://schemas.openxmlformats.org/drawingml/2006/main" noGrp="1"/>
          </p:cNvSpPr>
          <p:nvPr/>
        </p:nvSpPr>
        <p:spPr>
          <a:xfrm xmlns:a="http://schemas.openxmlformats.org/drawingml/2006/main">
            <a:off x="1200150" y="4057650"/>
            <a:ext cx="37147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10000"/>
              </a:lnSpc>
              <a:buNone/>
              <a:defRPr sz="1275" b="0">
                <a:solidFill>
                  <a:srgbClr val="5E7185"/>
                </a:solidFill>
                <a:latin typeface="Aptos"/>
                <a:ea typeface="Aptos"/>
                <a:cs typeface="Aptos"/>
              </a:defRPr>
            </a:pPr>
            <a:r>
              <a:rPr sz="1275" b="0">
                <a:solidFill>
                  <a:srgbClr val="5E7185"/>
                </a:solidFill>
                <a:latin typeface="Aptos"/>
                <a:ea typeface="Aptos"/>
                <a:cs typeface="Aptos"/>
              </a:rPr>
              <a:t>Published claims include synthesis and formulation embodiments involving &gt;93% desired product.</a:t>
            </a:r>
          </a:p>
        </p:txBody>
      </p:sp>
      <p:sp>
        <p:nvSpPr>
          <p:cNvPr id="12" name="feature-dot-3">
            <a:extLst xmlns:a="http://schemas.openxmlformats.org/drawingml/2006/main">
              <a:ext uri="{FF2B5EF4-FFF2-40B4-BE49-F238E27FC236}">
                <a16:creationId xmlns:a16="http://schemas.microsoft.com/office/drawing/2014/main" id="{7C41A5EE-521B-41D6-A74A-1385518D7609}"/>
              </a:ext>
            </a:extLst>
          </p:cNvPr>
          <p:cNvSpPr>
            <a:spLocks xmlns:a="http://schemas.openxmlformats.org/drawingml/2006/main" noGrp="1"/>
          </p:cNvSpPr>
          <p:nvPr/>
        </p:nvSpPr>
        <p:spPr>
          <a:xfrm xmlns:a="http://schemas.openxmlformats.org/drawingml/2006/main">
            <a:off x="876300" y="4953000"/>
            <a:ext cx="171450" cy="171450"/>
          </a:xfrm>
          <a:prstGeom xmlns:a="http://schemas.openxmlformats.org/drawingml/2006/main" prst="ellipse">
            <a:avLst/>
          </a:prstGeom>
          <a:solidFill xmlns:a="http://schemas.openxmlformats.org/drawingml/2006/main">
            <a:srgbClr val="20B5B2"/>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13" name="feature-heading-3">
            <a:extLst xmlns:a="http://schemas.openxmlformats.org/drawingml/2006/main">
              <a:ext uri="{FF2B5EF4-FFF2-40B4-BE49-F238E27FC236}">
                <a16:creationId xmlns:a16="http://schemas.microsoft.com/office/drawing/2014/main" id="{515917F2-03DB-4FE0-8841-8B2B6FBB8581}"/>
              </a:ext>
            </a:extLst>
          </p:cNvPr>
          <p:cNvSpPr>
            <a:spLocks xmlns:a="http://schemas.openxmlformats.org/drawingml/2006/main" noGrp="1"/>
          </p:cNvSpPr>
          <p:nvPr/>
        </p:nvSpPr>
        <p:spPr>
          <a:xfrm xmlns:a="http://schemas.openxmlformats.org/drawingml/2006/main">
            <a:off x="1200150" y="4895850"/>
            <a:ext cx="3714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5000"/>
              </a:lnSpc>
              <a:buNone/>
              <a:defRPr sz="1575" b="1">
                <a:solidFill>
                  <a:srgbClr val="061A2E"/>
                </a:solidFill>
                <a:latin typeface="Aptos"/>
                <a:ea typeface="Aptos"/>
                <a:cs typeface="Aptos"/>
              </a:defRPr>
            </a:pPr>
            <a:r>
              <a:rPr sz="1575" b="1">
                <a:solidFill>
                  <a:srgbClr val="061A2E"/>
                </a:solidFill>
                <a:latin typeface="Aptos"/>
                <a:ea typeface="Aptos"/>
                <a:cs typeface="Aptos"/>
              </a:rPr>
              <a:t>Priority foundation</a:t>
            </a:r>
          </a:p>
        </p:txBody>
      </p:sp>
      <p:sp>
        <p:nvSpPr>
          <p:cNvPr id="14" name="feature-body-3">
            <a:extLst xmlns:a="http://schemas.openxmlformats.org/drawingml/2006/main">
              <a:ext uri="{FF2B5EF4-FFF2-40B4-BE49-F238E27FC236}">
                <a16:creationId xmlns:a16="http://schemas.microsoft.com/office/drawing/2014/main" id="{976CFA61-EA20-463B-9B5A-08FC3FBFE8F2}"/>
              </a:ext>
            </a:extLst>
          </p:cNvPr>
          <p:cNvSpPr>
            <a:spLocks xmlns:a="http://schemas.openxmlformats.org/drawingml/2006/main" noGrp="1"/>
          </p:cNvSpPr>
          <p:nvPr/>
        </p:nvSpPr>
        <p:spPr>
          <a:xfrm xmlns:a="http://schemas.openxmlformats.org/drawingml/2006/main">
            <a:off x="1200150" y="5219700"/>
            <a:ext cx="37147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10000"/>
              </a:lnSpc>
              <a:buNone/>
              <a:defRPr sz="1275" b="0">
                <a:solidFill>
                  <a:srgbClr val="5E7185"/>
                </a:solidFill>
                <a:latin typeface="Aptos"/>
                <a:ea typeface="Aptos"/>
                <a:cs typeface="Aptos"/>
              </a:defRPr>
            </a:pPr>
            <a:r>
              <a:rPr sz="1275" b="0">
                <a:solidFill>
                  <a:srgbClr val="5E7185"/>
                </a:solidFill>
                <a:latin typeface="Aptos"/>
                <a:ea typeface="Aptos"/>
                <a:cs typeface="Aptos"/>
              </a:rPr>
              <a:t>Priority claimed to U.S. provisionals dated Aug. 16, 2024 and Apr. 9, 2025.</a:t>
            </a:r>
          </a:p>
        </p:txBody>
      </p:sp>
      <p:sp>
        <p:nvSpPr>
          <p:cNvPr id="15" name="process-image-frame">
            <a:extLst xmlns:a="http://schemas.openxmlformats.org/drawingml/2006/main">
              <a:ext uri="{FF2B5EF4-FFF2-40B4-BE49-F238E27FC236}">
                <a16:creationId xmlns:a16="http://schemas.microsoft.com/office/drawing/2014/main" id="{8069F9C2-111E-49DA-819A-50E29E1049CB}"/>
              </a:ext>
            </a:extLst>
          </p:cNvPr>
          <p:cNvSpPr>
            <a:spLocks xmlns:a="http://schemas.openxmlformats.org/drawingml/2006/main" noGrp="1"/>
          </p:cNvSpPr>
          <p:nvPr/>
        </p:nvSpPr>
        <p:spPr>
          <a:xfrm xmlns:a="http://schemas.openxmlformats.org/drawingml/2006/main">
            <a:off x="5572125" y="2019300"/>
            <a:ext cx="5934075" cy="3714750"/>
          </a:xfrm>
          <a:prstGeom xmlns:a="http://schemas.openxmlformats.org/drawingml/2006/main" prst="roundRect">
            <a:avLst>
              <a:gd name="adj" fmla="val 4615"/>
            </a:avLst>
          </a:prstGeom>
          <a:solidFill xmlns:a="http://schemas.openxmlformats.org/drawingml/2006/main">
            <a:srgbClr val="FFFFFF"/>
          </a:solidFill>
          <a:ln xmlns:a="http://schemas.openxmlformats.org/drawingml/2006/main" w="9525">
            <a:solidFill>
              <a:srgbClr val="D5E0EA"/>
            </a:solidFill>
            <a:prstDash val="solid"/>
          </a:ln>
        </p:spPr>
        <p:txBody>
          <a:bodyPr xmlns:a="http://schemas.openxmlformats.org/drawingml/2006/main"/>
          <a:lstStyle xmlns:a="http://schemas.openxmlformats.org/drawingml/2006/main"/>
          <a:p xmlns:a="http://schemas.openxmlformats.org/drawingml/2006/main">
            <a:endParaRPr/>
          </a:p>
        </p:txBody>
      </p:sp>
      <p:pic>
        <p:nvPicPr>
          <p:cNvPr id="37" name="Picture 35"/>
          <p:cNvPicPr>
            <a:picLocks xmlns:a="http://schemas.openxmlformats.org/drawingml/2006/main" noChangeAspect="1"/>
          </p:cNvPicPr>
          <p:nvPr/>
        </p:nvPicPr>
        <p:blipFill>
          <a:blip xmlns:r="http://schemas.openxmlformats.org/officeDocument/2006/relationships" xmlns:a="http://schemas.openxmlformats.org/drawingml/2006/main" r:embed="R020edc99af604e9a"/>
          <a:stretch xmlns:a="http://schemas.openxmlformats.org/drawingml/2006/main"/>
        </p:blipFill>
        <p:spPr>
          <a:xfrm xmlns:a="http://schemas.openxmlformats.org/drawingml/2006/main">
            <a:off x="7207542" y="2190750"/>
            <a:ext cx="2663240" cy="3333750"/>
          </a:xfrm>
          <a:prstGeom xmlns:a="http://schemas.openxmlformats.org/drawingml/2006/main" prst="rect">
            <a:avLst/>
          </a:prstGeom>
        </p:spPr>
      </p:pic>
      <p:sp>
        <p:nvSpPr>
          <p:cNvPr id="17" name="process-caution">
            <a:extLst xmlns:a="http://schemas.openxmlformats.org/drawingml/2006/main">
              <a:ext uri="{FF2B5EF4-FFF2-40B4-BE49-F238E27FC236}">
                <a16:creationId xmlns:a16="http://schemas.microsoft.com/office/drawing/2014/main" id="{EF56771C-BB1A-4611-BAAD-0819DAB3B3AF}"/>
              </a:ext>
            </a:extLst>
          </p:cNvPr>
          <p:cNvSpPr>
            <a:spLocks xmlns:a="http://schemas.openxmlformats.org/drawingml/2006/main" noGrp="1"/>
          </p:cNvSpPr>
          <p:nvPr/>
        </p:nvSpPr>
        <p:spPr>
          <a:xfrm xmlns:a="http://schemas.openxmlformats.org/drawingml/2006/main">
            <a:off x="5734050" y="5772150"/>
            <a:ext cx="56197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05000"/>
              </a:lnSpc>
              <a:buNone/>
              <a:defRPr sz="900" b="0">
                <a:solidFill>
                  <a:srgbClr val="5E7185"/>
                </a:solidFill>
                <a:latin typeface="Aptos"/>
                <a:ea typeface="Aptos"/>
                <a:cs typeface="Aptos"/>
              </a:defRPr>
            </a:pPr>
            <a:r>
              <a:rPr sz="900" b="0">
                <a:solidFill>
                  <a:srgbClr val="5E7185"/>
                </a:solidFill>
                <a:latin typeface="Aptos"/>
                <a:ea typeface="Aptos"/>
                <a:cs typeface="Aptos"/>
              </a:rPr>
              <a:t>Published Feb. 19, 2026. Pending. Claim scope and validity remain subject to examination</a:t>
            </a:r>
          </a:p>
        </p:txBody>
      </p:sp>
      <p:sp>
        <p:nvSpPr>
          <p:cNvPr id="18" name="footer-line-7">
            <a:extLst xmlns:a="http://schemas.openxmlformats.org/drawingml/2006/main">
              <a:ext uri="{FF2B5EF4-FFF2-40B4-BE49-F238E27FC236}">
                <a16:creationId xmlns:a16="http://schemas.microsoft.com/office/drawing/2014/main" id="{2910D15E-8FF2-414F-8463-615E4E073D04}"/>
              </a:ext>
            </a:extLst>
          </p:cNvPr>
          <p:cNvSpPr>
            <a:spLocks xmlns:a="http://schemas.openxmlformats.org/drawingml/2006/main" noGrp="1"/>
          </p:cNvSpPr>
          <p:nvPr/>
        </p:nvSpPr>
        <p:spPr>
          <a:xfrm xmlns:a="http://schemas.openxmlformats.org/drawingml/2006/main">
            <a:off x="590550" y="6419850"/>
            <a:ext cx="11010900" cy="9525"/>
          </a:xfrm>
          <a:prstGeom xmlns:a="http://schemas.openxmlformats.org/drawingml/2006/main" prst="line">
            <a:avLst/>
          </a:prstGeom>
          <a:noFill xmlns:a="http://schemas.openxmlformats.org/drawingml/2006/main"/>
          <a:ln xmlns:a="http://schemas.openxmlformats.org/drawingml/2006/main" w="9525">
            <a:solidFill>
              <a:srgbClr val="D5E0EA"/>
            </a:solidFill>
            <a:prstDash val="solid"/>
          </a:ln>
        </p:spPr>
        <p:txBody>
          <a:bodyPr xmlns:a="http://schemas.openxmlformats.org/drawingml/2006/main"/>
          <a:lstStyle xmlns:a="http://schemas.openxmlformats.org/drawingml/2006/main"/>
          <a:p xmlns:a="http://schemas.openxmlformats.org/drawingml/2006/main">
            <a:endParaRPr/>
          </a:p>
        </p:txBody>
      </p:sp>
      <p:sp>
        <p:nvSpPr>
          <p:cNvPr id="19" name="footer-note-7">
            <a:extLst xmlns:a="http://schemas.openxmlformats.org/drawingml/2006/main">
              <a:ext uri="{FF2B5EF4-FFF2-40B4-BE49-F238E27FC236}">
                <a16:creationId xmlns:a16="http://schemas.microsoft.com/office/drawing/2014/main" id="{C745EE0C-0C37-46C6-8C07-548457DDFE47}"/>
              </a:ext>
            </a:extLst>
          </p:cNvPr>
          <p:cNvSpPr>
            <a:spLocks xmlns:a="http://schemas.openxmlformats.org/drawingml/2006/main" noGrp="1"/>
          </p:cNvSpPr>
          <p:nvPr/>
        </p:nvSpPr>
        <p:spPr>
          <a:xfrm xmlns:a="http://schemas.openxmlformats.org/drawingml/2006/main">
            <a:off x="590550" y="6496050"/>
            <a:ext cx="476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5000"/>
              </a:lnSpc>
              <a:buNone/>
              <a:defRPr sz="825" b="1">
                <a:solidFill>
                  <a:srgbClr val="5E7185"/>
                </a:solidFill>
                <a:latin typeface="Aptos"/>
                <a:ea typeface="Aptos"/>
                <a:cs typeface="Aptos"/>
              </a:defRPr>
            </a:pPr>
            <a:r>
              <a:rPr sz="825" b="1">
                <a:solidFill>
                  <a:srgbClr val="5E7185"/>
                </a:solidFill>
                <a:latin typeface="Aptos"/>
                <a:ea typeface="Aptos"/>
                <a:cs typeface="Aptos"/>
              </a:rPr>
              <a:t>NON-CONFIDENTIAL OVERVIEW</a:t>
            </a:r>
          </a:p>
        </p:txBody>
      </p:sp>
      <p:sp>
        <p:nvSpPr>
          <p:cNvPr id="20" name="footer-page-7">
            <a:extLst xmlns:a="http://schemas.openxmlformats.org/drawingml/2006/main">
              <a:ext uri="{FF2B5EF4-FFF2-40B4-BE49-F238E27FC236}">
                <a16:creationId xmlns:a16="http://schemas.microsoft.com/office/drawing/2014/main" id="{D55E4E59-165C-4E99-9E7C-453AC6BD7DC7}"/>
              </a:ext>
            </a:extLst>
          </p:cNvPr>
          <p:cNvSpPr>
            <a:spLocks xmlns:a="http://schemas.openxmlformats.org/drawingml/2006/main" noGrp="1"/>
          </p:cNvSpPr>
          <p:nvPr/>
        </p:nvSpPr>
        <p:spPr>
          <a:xfrm xmlns:a="http://schemas.openxmlformats.org/drawingml/2006/main">
            <a:off x="11068050" y="6496050"/>
            <a:ext cx="533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r">
              <a:lnSpc>
                <a:spcPct val="105000"/>
              </a:lnSpc>
              <a:buNone/>
              <a:defRPr sz="825" b="1">
                <a:solidFill>
                  <a:srgbClr val="5E7185"/>
                </a:solidFill>
                <a:latin typeface="Aptos"/>
                <a:ea typeface="Aptos"/>
                <a:cs typeface="Aptos"/>
              </a:defRPr>
            </a:pPr>
            <a:r>
              <a:rPr sz="825" b="1">
                <a:solidFill>
                  <a:srgbClr val="5E7185"/>
                </a:solidFill>
                <a:latin typeface="Aptos"/>
                <a:ea typeface="Aptos"/>
                <a:cs typeface="Aptos"/>
              </a:rPr>
              <a:t>16</a:t>
            </a:r>
          </a:p>
        </p:txBody>
      </p:sp>
      <p:pic>
        <p:nvPicPr>
          <p:cNvPr id="42" name="Picture 42"/>
          <p:cNvPicPr>
            <a:picLocks xmlns:a="http://schemas.openxmlformats.org/drawingml/2006/main" noChangeAspect="1"/>
          </p:cNvPicPr>
          <p:nvPr/>
        </p:nvPicPr>
        <p:blipFill>
          <a:blip xmlns:r="http://schemas.openxmlformats.org/officeDocument/2006/relationships" xmlns:a="http://schemas.openxmlformats.org/drawingml/2006/main" r:embed="Rb119f742dff5461e"/>
          <a:stretch xmlns:a="http://schemas.openxmlformats.org/drawingml/2006/main"/>
        </p:blipFill>
        <p:spPr>
          <a:xfrm xmlns:a="http://schemas.openxmlformats.org/drawingml/2006/main">
            <a:off x="9669066" y="6419850"/>
            <a:ext cx="950119" cy="361950"/>
          </a:xfrm>
          <a:prstGeom xmlns:a="http://schemas.openxmlformats.org/drawingml/2006/main" prst="rect">
            <a:avLst/>
          </a:prstGeom>
        </p:spPr>
      </p:pic>
    </p:spTree>
    <p:extLst>
      <p:ext uri="{BB962C8B-B14F-4D97-AF65-F5344CB8AC3E}">
        <p14:creationId xmlns:p14="http://schemas.microsoft.com/office/powerpoint/2010/main" val="2009664297"/>
      </p:ext>
    </p:extLst>
  </p:cSld>
</p:sld>
</file>

<file path=ppt/slides/slide17.xml><?xml version="1.0" encoding="utf-8"?>
<p:sld xmlns:p="http://schemas.openxmlformats.org/presentationml/2006/main">
  <p:cSld>
    <p:bg>
      <p:bgPr>
        <a:solidFill xmlns:a="http://schemas.openxmlformats.org/drawingml/2006/main">
          <a:srgbClr val="F4F8FB"/>
        </a:solidFill>
      </p:bgPr>
    </p:bg>
    <p:spTree>
      <p:nvGrpSpPr>
        <p:cNvPr id="1" name=""/>
        <p:cNvGrpSpPr/>
        <p:nvPr/>
      </p:nvGrpSpPr>
      <p:grpSpPr>
        <a:xfrm xmlns:a="http://schemas.openxmlformats.org/drawingml/2006/main"/>
      </p:grpSpPr>
      <p:sp>
        <p:nvSpPr>
          <p:cNvPr id="2" name="slide-title">
            <a:extLst xmlns:a="http://schemas.openxmlformats.org/drawingml/2006/main">
              <a:ext uri="{FF2B5EF4-FFF2-40B4-BE49-F238E27FC236}">
                <a16:creationId xmlns:a16="http://schemas.microsoft.com/office/drawing/2014/main" id="{E5702103-3A4F-44BA-B2E2-F9CBDC42D830}"/>
              </a:ext>
            </a:extLst>
          </p:cNvPr>
          <p:cNvSpPr>
            <a:spLocks xmlns:a="http://schemas.openxmlformats.org/drawingml/2006/main" noGrp="1"/>
          </p:cNvSpPr>
          <p:nvPr/>
        </p:nvSpPr>
        <p:spPr>
          <a:xfrm xmlns:a="http://schemas.openxmlformats.org/drawingml/2006/main">
            <a:off x="590550" y="781050"/>
            <a:ext cx="10744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a:bodyPr>
          <a:lstStyle xmlns:a="http://schemas.openxmlformats.org/drawingml/2006/main"/>
          <a:p xmlns:a="http://schemas.openxmlformats.org/drawingml/2006/main">
            <a:pPr algn="l">
              <a:lnSpc>
                <a:spcPct val="105000"/>
              </a:lnSpc>
              <a:buNone/>
              <a:defRPr sz="2850" b="1">
                <a:solidFill>
                  <a:srgbClr val="061A2E"/>
                </a:solidFill>
                <a:latin typeface="Aptos"/>
                <a:ea typeface="Aptos"/>
                <a:cs typeface="Aptos"/>
              </a:defRPr>
            </a:pPr>
            <a:r>
              <a:rPr sz="2850" b="1">
                <a:solidFill>
                  <a:srgbClr val="061A2E"/>
                </a:solidFill>
                <a:latin typeface="Aptos"/>
                <a:ea typeface="Aptos"/>
                <a:cs typeface="Aptos"/>
              </a:rPr>
              <a:t>Pancreatic-led development plan</a:t>
            </a:r>
          </a:p>
        </p:txBody>
      </p:sp>
      <p:sp>
        <p:nvSpPr>
          <p:cNvPr id="3" name="slide-subtitle">
            <a:extLst xmlns:a="http://schemas.openxmlformats.org/drawingml/2006/main">
              <a:ext uri="{FF2B5EF4-FFF2-40B4-BE49-F238E27FC236}">
                <a16:creationId xmlns:a16="http://schemas.microsoft.com/office/drawing/2014/main" id="{5F0EFAC3-0857-4DE5-897B-9232B03E8AB9}"/>
              </a:ext>
            </a:extLst>
          </p:cNvPr>
          <p:cNvSpPr>
            <a:spLocks xmlns:a="http://schemas.openxmlformats.org/drawingml/2006/main" noGrp="1"/>
          </p:cNvSpPr>
          <p:nvPr/>
        </p:nvSpPr>
        <p:spPr>
          <a:xfrm xmlns:a="http://schemas.openxmlformats.org/drawingml/2006/main">
            <a:off x="609600" y="1390650"/>
            <a:ext cx="10287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5000"/>
              </a:lnSpc>
              <a:buNone/>
              <a:defRPr sz="1350" b="0">
                <a:solidFill>
                  <a:srgbClr val="5E7185"/>
                </a:solidFill>
                <a:latin typeface="Aptos"/>
                <a:ea typeface="Aptos"/>
                <a:cs typeface="Aptos"/>
              </a:defRPr>
            </a:pPr>
            <a:r>
              <a:rPr sz="1350" b="0">
                <a:solidFill>
                  <a:srgbClr val="5E7185"/>
                </a:solidFill>
                <a:latin typeface="Aptos"/>
                <a:ea typeface="Aptos"/>
                <a:cs typeface="Aptos"/>
              </a:rPr>
              <a:t>Current priorities advance the lead indication while preserving evidence-led follow-up in other tumors.</a:t>
            </a:r>
          </a:p>
        </p:txBody>
      </p:sp>
      <p:sp>
        <p:nvSpPr>
          <p:cNvPr id="4" name="roadmap-line">
            <a:extLst xmlns:a="http://schemas.openxmlformats.org/drawingml/2006/main">
              <a:ext uri="{FF2B5EF4-FFF2-40B4-BE49-F238E27FC236}">
                <a16:creationId xmlns:a16="http://schemas.microsoft.com/office/drawing/2014/main" id="{E56ECFCA-C064-4091-9CBA-E0099EE046EA}"/>
              </a:ext>
            </a:extLst>
          </p:cNvPr>
          <p:cNvSpPr>
            <a:spLocks xmlns:a="http://schemas.openxmlformats.org/drawingml/2006/main" noGrp="1"/>
          </p:cNvSpPr>
          <p:nvPr/>
        </p:nvSpPr>
        <p:spPr>
          <a:xfrm xmlns:a="http://schemas.openxmlformats.org/drawingml/2006/main">
            <a:off x="1524000" y="3181350"/>
            <a:ext cx="9144000" cy="9525"/>
          </a:xfrm>
          <a:prstGeom xmlns:a="http://schemas.openxmlformats.org/drawingml/2006/main" prst="line">
            <a:avLst/>
          </a:prstGeom>
          <a:noFill xmlns:a="http://schemas.openxmlformats.org/drawingml/2006/main"/>
          <a:ln xmlns:a="http://schemas.openxmlformats.org/drawingml/2006/main" w="57150">
            <a:solidFill>
              <a:srgbClr val="D5E0EA"/>
            </a:solidFill>
            <a:prstDash val="solid"/>
          </a:ln>
        </p:spPr>
        <p:txBody>
          <a:bodyPr xmlns:a="http://schemas.openxmlformats.org/drawingml/2006/main"/>
          <a:lstStyle xmlns:a="http://schemas.openxmlformats.org/drawingml/2006/main"/>
          <a:p xmlns:a="http://schemas.openxmlformats.org/drawingml/2006/main">
            <a:endParaRPr/>
          </a:p>
        </p:txBody>
      </p:sp>
      <p:sp>
        <p:nvSpPr>
          <p:cNvPr id="5" name="road-node-0">
            <a:extLst xmlns:a="http://schemas.openxmlformats.org/drawingml/2006/main">
              <a:ext uri="{FF2B5EF4-FFF2-40B4-BE49-F238E27FC236}">
                <a16:creationId xmlns:a16="http://schemas.microsoft.com/office/drawing/2014/main" id="{B62BD99E-82A7-4A36-B8BE-B35CA670B6B6}"/>
              </a:ext>
            </a:extLst>
          </p:cNvPr>
          <p:cNvSpPr>
            <a:spLocks xmlns:a="http://schemas.openxmlformats.org/drawingml/2006/main" noGrp="1"/>
          </p:cNvSpPr>
          <p:nvPr/>
        </p:nvSpPr>
        <p:spPr>
          <a:xfrm xmlns:a="http://schemas.openxmlformats.org/drawingml/2006/main">
            <a:off x="1695450" y="2800350"/>
            <a:ext cx="762000" cy="762000"/>
          </a:xfrm>
          <a:prstGeom xmlns:a="http://schemas.openxmlformats.org/drawingml/2006/main" prst="ellipse">
            <a:avLst/>
          </a:prstGeom>
          <a:solidFill xmlns:a="http://schemas.openxmlformats.org/drawingml/2006/main">
            <a:srgbClr val="D7A23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6" name="road-num-0">
            <a:extLst xmlns:a="http://schemas.openxmlformats.org/drawingml/2006/main">
              <a:ext uri="{FF2B5EF4-FFF2-40B4-BE49-F238E27FC236}">
                <a16:creationId xmlns:a16="http://schemas.microsoft.com/office/drawing/2014/main" id="{7F942383-50AB-4D1F-B7D0-D526E057E752}"/>
              </a:ext>
            </a:extLst>
          </p:cNvPr>
          <p:cNvSpPr>
            <a:spLocks xmlns:a="http://schemas.openxmlformats.org/drawingml/2006/main" noGrp="1"/>
          </p:cNvSpPr>
          <p:nvPr/>
        </p:nvSpPr>
        <p:spPr>
          <a:xfrm xmlns:a="http://schemas.openxmlformats.org/drawingml/2006/main">
            <a:off x="1838325" y="3009900"/>
            <a:ext cx="476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a:bodyPr>
          <a:lstStyle xmlns:a="http://schemas.openxmlformats.org/drawingml/2006/main"/>
          <a:p xmlns:a="http://schemas.openxmlformats.org/drawingml/2006/main">
            <a:pPr algn="ctr">
              <a:lnSpc>
                <a:spcPct val="105000"/>
              </a:lnSpc>
              <a:buNone/>
              <a:defRPr sz="1425" b="1">
                <a:solidFill>
                  <a:srgbClr val="061A2E"/>
                </a:solidFill>
                <a:latin typeface="Aptos"/>
                <a:ea typeface="Aptos"/>
                <a:cs typeface="Aptos"/>
              </a:defRPr>
            </a:pPr>
            <a:r>
              <a:rPr sz="1425" b="1">
                <a:solidFill>
                  <a:srgbClr val="061A2E"/>
                </a:solidFill>
                <a:latin typeface="Aptos"/>
                <a:ea typeface="Aptos"/>
                <a:cs typeface="Aptos"/>
              </a:rPr>
              <a:t>01</a:t>
            </a:r>
          </a:p>
        </p:txBody>
      </p:sp>
      <p:sp>
        <p:nvSpPr>
          <p:cNvPr id="7" name="road-head-0">
            <a:extLst xmlns:a="http://schemas.openxmlformats.org/drawingml/2006/main">
              <a:ext uri="{FF2B5EF4-FFF2-40B4-BE49-F238E27FC236}">
                <a16:creationId xmlns:a16="http://schemas.microsoft.com/office/drawing/2014/main" id="{C251ADA4-6440-49D3-B10F-5E21654B47F9}"/>
              </a:ext>
            </a:extLst>
          </p:cNvPr>
          <p:cNvSpPr>
            <a:spLocks xmlns:a="http://schemas.openxmlformats.org/drawingml/2006/main" noGrp="1"/>
          </p:cNvSpPr>
          <p:nvPr/>
        </p:nvSpPr>
        <p:spPr>
          <a:xfrm xmlns:a="http://schemas.openxmlformats.org/drawingml/2006/main">
            <a:off x="914400" y="3886200"/>
            <a:ext cx="2333625"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05000"/>
              </a:lnSpc>
              <a:buNone/>
              <a:defRPr sz="1575" b="1">
                <a:solidFill>
                  <a:srgbClr val="061A2E"/>
                </a:solidFill>
                <a:latin typeface="Aptos"/>
                <a:ea typeface="Aptos"/>
                <a:cs typeface="Aptos"/>
              </a:defRPr>
            </a:pPr>
            <a:r>
              <a:rPr sz="1575" b="1">
                <a:solidFill>
                  <a:srgbClr val="061A2E"/>
                </a:solidFill>
                <a:latin typeface="Aptos"/>
                <a:ea typeface="Aptos"/>
                <a:cs typeface="Aptos"/>
              </a:rPr>
              <a:t>Preclinical evidence</a:t>
            </a:r>
          </a:p>
        </p:txBody>
      </p:sp>
      <p:sp>
        <p:nvSpPr>
          <p:cNvPr id="8" name="road-body-0">
            <a:extLst xmlns:a="http://schemas.openxmlformats.org/drawingml/2006/main">
              <a:ext uri="{FF2B5EF4-FFF2-40B4-BE49-F238E27FC236}">
                <a16:creationId xmlns:a16="http://schemas.microsoft.com/office/drawing/2014/main" id="{FA830157-D3EF-47A9-91BC-A1053571C8B9}"/>
              </a:ext>
            </a:extLst>
          </p:cNvPr>
          <p:cNvSpPr>
            <a:spLocks xmlns:a="http://schemas.openxmlformats.org/drawingml/2006/main" noGrp="1"/>
          </p:cNvSpPr>
          <p:nvPr/>
        </p:nvSpPr>
        <p:spPr>
          <a:xfrm xmlns:a="http://schemas.openxmlformats.org/drawingml/2006/main">
            <a:off x="914400" y="4476750"/>
            <a:ext cx="2333625"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12000"/>
              </a:lnSpc>
              <a:buNone/>
              <a:defRPr sz="1200" b="0">
                <a:solidFill>
                  <a:srgbClr val="5E7185"/>
                </a:solidFill>
                <a:latin typeface="Aptos"/>
                <a:ea typeface="Aptos"/>
                <a:cs typeface="Aptos"/>
              </a:defRPr>
            </a:pPr>
            <a:r>
              <a:rPr sz="1200" b="0">
                <a:solidFill>
                  <a:srgbClr val="5E7185"/>
                </a:solidFill>
                <a:latin typeface="Aptos"/>
                <a:ea typeface="Aptos"/>
                <a:cs typeface="Aptos"/>
              </a:rPr>
              <a:t>Pancreatic and colorectal efficacy studies with HSA comparator assays</a:t>
            </a:r>
          </a:p>
        </p:txBody>
      </p:sp>
      <p:sp>
        <p:nvSpPr>
          <p:cNvPr id="9" name="road-node-1">
            <a:extLst xmlns:a="http://schemas.openxmlformats.org/drawingml/2006/main">
              <a:ext uri="{FF2B5EF4-FFF2-40B4-BE49-F238E27FC236}">
                <a16:creationId xmlns:a16="http://schemas.microsoft.com/office/drawing/2014/main" id="{32124F6A-17D5-45A3-9F16-CDA7BA3AD05A}"/>
              </a:ext>
            </a:extLst>
          </p:cNvPr>
          <p:cNvSpPr>
            <a:spLocks xmlns:a="http://schemas.openxmlformats.org/drawingml/2006/main" noGrp="1"/>
          </p:cNvSpPr>
          <p:nvPr/>
        </p:nvSpPr>
        <p:spPr>
          <a:xfrm xmlns:a="http://schemas.openxmlformats.org/drawingml/2006/main">
            <a:off x="4495800" y="2800350"/>
            <a:ext cx="762000" cy="762000"/>
          </a:xfrm>
          <a:prstGeom xmlns:a="http://schemas.openxmlformats.org/drawingml/2006/main" prst="ellipse">
            <a:avLst/>
          </a:prstGeom>
          <a:solidFill xmlns:a="http://schemas.openxmlformats.org/drawingml/2006/main">
            <a:srgbClr val="20B5B2"/>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10" name="road-num-1">
            <a:extLst xmlns:a="http://schemas.openxmlformats.org/drawingml/2006/main">
              <a:ext uri="{FF2B5EF4-FFF2-40B4-BE49-F238E27FC236}">
                <a16:creationId xmlns:a16="http://schemas.microsoft.com/office/drawing/2014/main" id="{17D75959-A233-4C73-9551-69BD2590080B}"/>
              </a:ext>
            </a:extLst>
          </p:cNvPr>
          <p:cNvSpPr>
            <a:spLocks xmlns:a="http://schemas.openxmlformats.org/drawingml/2006/main" noGrp="1"/>
          </p:cNvSpPr>
          <p:nvPr/>
        </p:nvSpPr>
        <p:spPr>
          <a:xfrm xmlns:a="http://schemas.openxmlformats.org/drawingml/2006/main">
            <a:off x="4638675" y="3009900"/>
            <a:ext cx="476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a:bodyPr>
          <a:lstStyle xmlns:a="http://schemas.openxmlformats.org/drawingml/2006/main"/>
          <a:p xmlns:a="http://schemas.openxmlformats.org/drawingml/2006/main">
            <a:pPr algn="ctr">
              <a:lnSpc>
                <a:spcPct val="105000"/>
              </a:lnSpc>
              <a:buNone/>
              <a:defRPr sz="1425" b="1">
                <a:solidFill>
                  <a:srgbClr val="061A2E"/>
                </a:solidFill>
                <a:latin typeface="Aptos"/>
                <a:ea typeface="Aptos"/>
                <a:cs typeface="Aptos"/>
              </a:defRPr>
            </a:pPr>
            <a:r>
              <a:rPr sz="1425" b="1">
                <a:solidFill>
                  <a:srgbClr val="061A2E"/>
                </a:solidFill>
                <a:latin typeface="Aptos"/>
                <a:ea typeface="Aptos"/>
                <a:cs typeface="Aptos"/>
              </a:rPr>
              <a:t>02</a:t>
            </a:r>
          </a:p>
        </p:txBody>
      </p:sp>
      <p:sp>
        <p:nvSpPr>
          <p:cNvPr id="11" name="road-head-1">
            <a:extLst xmlns:a="http://schemas.openxmlformats.org/drawingml/2006/main">
              <a:ext uri="{FF2B5EF4-FFF2-40B4-BE49-F238E27FC236}">
                <a16:creationId xmlns:a16="http://schemas.microsoft.com/office/drawing/2014/main" id="{D7D78C4D-DFC3-4BDC-8BF3-39508EB01AFE}"/>
              </a:ext>
            </a:extLst>
          </p:cNvPr>
          <p:cNvSpPr>
            <a:spLocks xmlns:a="http://schemas.openxmlformats.org/drawingml/2006/main" noGrp="1"/>
          </p:cNvSpPr>
          <p:nvPr/>
        </p:nvSpPr>
        <p:spPr>
          <a:xfrm xmlns:a="http://schemas.openxmlformats.org/drawingml/2006/main">
            <a:off x="3714750" y="3886200"/>
            <a:ext cx="2333625"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05000"/>
              </a:lnSpc>
              <a:buNone/>
              <a:defRPr sz="1575" b="1">
                <a:solidFill>
                  <a:srgbClr val="061A2E"/>
                </a:solidFill>
                <a:latin typeface="Aptos"/>
                <a:ea typeface="Aptos"/>
                <a:cs typeface="Aptos"/>
              </a:defRPr>
            </a:pPr>
            <a:r>
              <a:rPr sz="1575" b="1">
                <a:solidFill>
                  <a:srgbClr val="061A2E"/>
                </a:solidFill>
                <a:latin typeface="Aptos"/>
                <a:ea typeface="Aptos"/>
                <a:cs typeface="Aptos"/>
              </a:rPr>
              <a:t>CMC development</a:t>
            </a:r>
          </a:p>
        </p:txBody>
      </p:sp>
      <p:sp>
        <p:nvSpPr>
          <p:cNvPr id="12" name="road-body-1">
            <a:extLst xmlns:a="http://schemas.openxmlformats.org/drawingml/2006/main">
              <a:ext uri="{FF2B5EF4-FFF2-40B4-BE49-F238E27FC236}">
                <a16:creationId xmlns:a16="http://schemas.microsoft.com/office/drawing/2014/main" id="{1A9448FE-429B-460A-8435-6D66D2E0C706}"/>
              </a:ext>
            </a:extLst>
          </p:cNvPr>
          <p:cNvSpPr>
            <a:spLocks xmlns:a="http://schemas.openxmlformats.org/drawingml/2006/main" noGrp="1"/>
          </p:cNvSpPr>
          <p:nvPr/>
        </p:nvSpPr>
        <p:spPr>
          <a:xfrm xmlns:a="http://schemas.openxmlformats.org/drawingml/2006/main">
            <a:off x="3714750" y="4476750"/>
            <a:ext cx="2333625"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12000"/>
              </a:lnSpc>
              <a:buNone/>
              <a:defRPr sz="1200" b="0">
                <a:solidFill>
                  <a:srgbClr val="5E7185"/>
                </a:solidFill>
                <a:latin typeface="Aptos"/>
                <a:ea typeface="Aptos"/>
                <a:cs typeface="Aptos"/>
              </a:defRPr>
            </a:pPr>
            <a:r>
              <a:rPr sz="1200" b="0">
                <a:solidFill>
                  <a:srgbClr val="5E7185"/>
                </a:solidFill>
                <a:latin typeface="Aptos"/>
                <a:ea typeface="Aptos"/>
                <a:cs typeface="Aptos"/>
              </a:rPr>
              <a:t>Analytical controls, formulation work and scalable candidate supply</a:t>
            </a:r>
          </a:p>
        </p:txBody>
      </p:sp>
      <p:sp>
        <p:nvSpPr>
          <p:cNvPr id="13" name="road-node-2">
            <a:extLst xmlns:a="http://schemas.openxmlformats.org/drawingml/2006/main">
              <a:ext uri="{FF2B5EF4-FFF2-40B4-BE49-F238E27FC236}">
                <a16:creationId xmlns:a16="http://schemas.microsoft.com/office/drawing/2014/main" id="{23DE0B5F-7491-44F0-87B9-812095514E5B}"/>
              </a:ext>
            </a:extLst>
          </p:cNvPr>
          <p:cNvSpPr>
            <a:spLocks xmlns:a="http://schemas.openxmlformats.org/drawingml/2006/main" noGrp="1"/>
          </p:cNvSpPr>
          <p:nvPr/>
        </p:nvSpPr>
        <p:spPr>
          <a:xfrm xmlns:a="http://schemas.openxmlformats.org/drawingml/2006/main">
            <a:off x="7296150" y="2800350"/>
            <a:ext cx="762000" cy="762000"/>
          </a:xfrm>
          <a:prstGeom xmlns:a="http://schemas.openxmlformats.org/drawingml/2006/main" prst="ellipse">
            <a:avLst/>
          </a:prstGeom>
          <a:solidFill xmlns:a="http://schemas.openxmlformats.org/drawingml/2006/main">
            <a:srgbClr val="20B5B2"/>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14" name="road-num-2">
            <a:extLst xmlns:a="http://schemas.openxmlformats.org/drawingml/2006/main">
              <a:ext uri="{FF2B5EF4-FFF2-40B4-BE49-F238E27FC236}">
                <a16:creationId xmlns:a16="http://schemas.microsoft.com/office/drawing/2014/main" id="{99F1F8DE-22DA-4422-8A09-6677C8640773}"/>
              </a:ext>
            </a:extLst>
          </p:cNvPr>
          <p:cNvSpPr>
            <a:spLocks xmlns:a="http://schemas.openxmlformats.org/drawingml/2006/main" noGrp="1"/>
          </p:cNvSpPr>
          <p:nvPr/>
        </p:nvSpPr>
        <p:spPr>
          <a:xfrm xmlns:a="http://schemas.openxmlformats.org/drawingml/2006/main">
            <a:off x="7439025" y="3009900"/>
            <a:ext cx="476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a:bodyPr>
          <a:lstStyle xmlns:a="http://schemas.openxmlformats.org/drawingml/2006/main"/>
          <a:p xmlns:a="http://schemas.openxmlformats.org/drawingml/2006/main">
            <a:pPr algn="ctr">
              <a:lnSpc>
                <a:spcPct val="105000"/>
              </a:lnSpc>
              <a:buNone/>
              <a:defRPr sz="1425" b="1">
                <a:solidFill>
                  <a:srgbClr val="061A2E"/>
                </a:solidFill>
                <a:latin typeface="Aptos"/>
                <a:ea typeface="Aptos"/>
                <a:cs typeface="Aptos"/>
              </a:defRPr>
            </a:pPr>
            <a:r>
              <a:rPr sz="1425" b="1">
                <a:solidFill>
                  <a:srgbClr val="061A2E"/>
                </a:solidFill>
                <a:latin typeface="Aptos"/>
                <a:ea typeface="Aptos"/>
                <a:cs typeface="Aptos"/>
              </a:rPr>
              <a:t>03</a:t>
            </a:r>
          </a:p>
        </p:txBody>
      </p:sp>
      <p:sp>
        <p:nvSpPr>
          <p:cNvPr id="15" name="road-head-2">
            <a:extLst xmlns:a="http://schemas.openxmlformats.org/drawingml/2006/main">
              <a:ext uri="{FF2B5EF4-FFF2-40B4-BE49-F238E27FC236}">
                <a16:creationId xmlns:a16="http://schemas.microsoft.com/office/drawing/2014/main" id="{65A33AF4-9E07-4C48-B45B-A56D4F2C599D}"/>
              </a:ext>
            </a:extLst>
          </p:cNvPr>
          <p:cNvSpPr>
            <a:spLocks xmlns:a="http://schemas.openxmlformats.org/drawingml/2006/main" noGrp="1"/>
          </p:cNvSpPr>
          <p:nvPr/>
        </p:nvSpPr>
        <p:spPr>
          <a:xfrm xmlns:a="http://schemas.openxmlformats.org/drawingml/2006/main">
            <a:off x="6515100" y="3886200"/>
            <a:ext cx="2333625"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05000"/>
              </a:lnSpc>
              <a:buNone/>
              <a:defRPr sz="1575" b="1">
                <a:solidFill>
                  <a:srgbClr val="061A2E"/>
                </a:solidFill>
                <a:latin typeface="Aptos"/>
                <a:ea typeface="Aptos"/>
                <a:cs typeface="Aptos"/>
              </a:defRPr>
            </a:pPr>
            <a:r>
              <a:rPr sz="1575" b="1">
                <a:solidFill>
                  <a:srgbClr val="061A2E"/>
                </a:solidFill>
                <a:latin typeface="Aptos"/>
                <a:ea typeface="Aptos"/>
                <a:cs typeface="Aptos"/>
              </a:rPr>
              <a:t>Program focus</a:t>
            </a:r>
          </a:p>
        </p:txBody>
      </p:sp>
      <p:sp>
        <p:nvSpPr>
          <p:cNvPr id="16" name="road-body-2">
            <a:extLst xmlns:a="http://schemas.openxmlformats.org/drawingml/2006/main">
              <a:ext uri="{FF2B5EF4-FFF2-40B4-BE49-F238E27FC236}">
                <a16:creationId xmlns:a16="http://schemas.microsoft.com/office/drawing/2014/main" id="{192AA403-7AA1-42DD-BF82-B4B11B2BF114}"/>
              </a:ext>
            </a:extLst>
          </p:cNvPr>
          <p:cNvSpPr>
            <a:spLocks xmlns:a="http://schemas.openxmlformats.org/drawingml/2006/main" noGrp="1"/>
          </p:cNvSpPr>
          <p:nvPr/>
        </p:nvSpPr>
        <p:spPr>
          <a:xfrm xmlns:a="http://schemas.openxmlformats.org/drawingml/2006/main">
            <a:off x="6515100" y="4476750"/>
            <a:ext cx="2333625"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lnSpcReduction="10000"/>
          </a:bodyPr>
          <a:lstStyle xmlns:a="http://schemas.openxmlformats.org/drawingml/2006/main"/>
          <a:p xmlns:a="http://schemas.openxmlformats.org/drawingml/2006/main">
            <a:pPr algn="ctr">
              <a:lnSpc>
                <a:spcPct val="100000"/>
              </a:lnSpc>
              <a:buNone/>
              <a:defRPr sz="1200" b="0">
                <a:solidFill>
                  <a:srgbClr val="5E7185"/>
                </a:solidFill>
                <a:latin typeface="Aptos"/>
                <a:ea typeface="Aptos"/>
                <a:cs typeface="Aptos"/>
              </a:defRPr>
            </a:pPr>
            <a:r>
              <a:rPr sz="1200">
                <a:solidFill>
                  <a:srgbClr val="5E7185"/>
                </a:solidFill>
                <a:latin typeface="Aptos"/>
                <a:ea typeface="Aptos"/>
                <a:cs typeface="Aptos"/>
              </a:rPr>
              <a:t>Pancreatic lead program with evidence-led follow-up in colorectal and other tumors</a:t>
            </a:r>
          </a:p>
        </p:txBody>
      </p:sp>
      <p:sp>
        <p:nvSpPr>
          <p:cNvPr id="17" name="road-node-3">
            <a:extLst xmlns:a="http://schemas.openxmlformats.org/drawingml/2006/main">
              <a:ext uri="{FF2B5EF4-FFF2-40B4-BE49-F238E27FC236}">
                <a16:creationId xmlns:a16="http://schemas.microsoft.com/office/drawing/2014/main" id="{E13B99AF-9457-4E14-BB07-AE4F703E463F}"/>
              </a:ext>
            </a:extLst>
          </p:cNvPr>
          <p:cNvSpPr>
            <a:spLocks xmlns:a="http://schemas.openxmlformats.org/drawingml/2006/main" noGrp="1"/>
          </p:cNvSpPr>
          <p:nvPr/>
        </p:nvSpPr>
        <p:spPr>
          <a:xfrm xmlns:a="http://schemas.openxmlformats.org/drawingml/2006/main">
            <a:off x="10096500" y="2800350"/>
            <a:ext cx="762000" cy="762000"/>
          </a:xfrm>
          <a:prstGeom xmlns:a="http://schemas.openxmlformats.org/drawingml/2006/main" prst="ellipse">
            <a:avLst/>
          </a:prstGeom>
          <a:solidFill xmlns:a="http://schemas.openxmlformats.org/drawingml/2006/main">
            <a:srgbClr val="20B5B2"/>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18" name="road-num-3">
            <a:extLst xmlns:a="http://schemas.openxmlformats.org/drawingml/2006/main">
              <a:ext uri="{FF2B5EF4-FFF2-40B4-BE49-F238E27FC236}">
                <a16:creationId xmlns:a16="http://schemas.microsoft.com/office/drawing/2014/main" id="{61F5DF97-1355-406A-B6C8-7CD80DE2DE24}"/>
              </a:ext>
            </a:extLst>
          </p:cNvPr>
          <p:cNvSpPr>
            <a:spLocks xmlns:a="http://schemas.openxmlformats.org/drawingml/2006/main" noGrp="1"/>
          </p:cNvSpPr>
          <p:nvPr/>
        </p:nvSpPr>
        <p:spPr>
          <a:xfrm xmlns:a="http://schemas.openxmlformats.org/drawingml/2006/main">
            <a:off x="10239375" y="3009900"/>
            <a:ext cx="476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a:bodyPr>
          <a:lstStyle xmlns:a="http://schemas.openxmlformats.org/drawingml/2006/main"/>
          <a:p xmlns:a="http://schemas.openxmlformats.org/drawingml/2006/main">
            <a:pPr algn="ctr">
              <a:lnSpc>
                <a:spcPct val="105000"/>
              </a:lnSpc>
              <a:buNone/>
              <a:defRPr sz="1425" b="1">
                <a:solidFill>
                  <a:srgbClr val="061A2E"/>
                </a:solidFill>
                <a:latin typeface="Aptos"/>
                <a:ea typeface="Aptos"/>
                <a:cs typeface="Aptos"/>
              </a:defRPr>
            </a:pPr>
            <a:r>
              <a:rPr sz="1425" b="1">
                <a:solidFill>
                  <a:srgbClr val="061A2E"/>
                </a:solidFill>
                <a:latin typeface="Aptos"/>
                <a:ea typeface="Aptos"/>
                <a:cs typeface="Aptos"/>
              </a:rPr>
              <a:t>04</a:t>
            </a:r>
          </a:p>
        </p:txBody>
      </p:sp>
      <p:sp>
        <p:nvSpPr>
          <p:cNvPr id="19" name="road-head-3">
            <a:extLst xmlns:a="http://schemas.openxmlformats.org/drawingml/2006/main">
              <a:ext uri="{FF2B5EF4-FFF2-40B4-BE49-F238E27FC236}">
                <a16:creationId xmlns:a16="http://schemas.microsoft.com/office/drawing/2014/main" id="{9C7FB1D8-FAEF-48E9-BF2A-824D78989E6D}"/>
              </a:ext>
            </a:extLst>
          </p:cNvPr>
          <p:cNvSpPr>
            <a:spLocks xmlns:a="http://schemas.openxmlformats.org/drawingml/2006/main" noGrp="1"/>
          </p:cNvSpPr>
          <p:nvPr/>
        </p:nvSpPr>
        <p:spPr>
          <a:xfrm xmlns:a="http://schemas.openxmlformats.org/drawingml/2006/main">
            <a:off x="9315450" y="3886200"/>
            <a:ext cx="2333625"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05000"/>
              </a:lnSpc>
              <a:buNone/>
              <a:defRPr sz="1575" b="1">
                <a:solidFill>
                  <a:srgbClr val="061A2E"/>
                </a:solidFill>
                <a:latin typeface="Aptos"/>
                <a:ea typeface="Aptos"/>
                <a:cs typeface="Aptos"/>
              </a:defRPr>
            </a:pPr>
            <a:r>
              <a:rPr sz="1575" b="1">
                <a:solidFill>
                  <a:srgbClr val="061A2E"/>
                </a:solidFill>
                <a:latin typeface="Aptos"/>
                <a:ea typeface="Aptos"/>
                <a:cs typeface="Aptos"/>
              </a:rPr>
              <a:t>IND-enabling work</a:t>
            </a:r>
          </a:p>
        </p:txBody>
      </p:sp>
      <p:sp>
        <p:nvSpPr>
          <p:cNvPr id="20" name="road-body-3">
            <a:extLst xmlns:a="http://schemas.openxmlformats.org/drawingml/2006/main">
              <a:ext uri="{FF2B5EF4-FFF2-40B4-BE49-F238E27FC236}">
                <a16:creationId xmlns:a16="http://schemas.microsoft.com/office/drawing/2014/main" id="{18E490CD-7E6B-46AF-921B-E8ADBC2D151D}"/>
              </a:ext>
            </a:extLst>
          </p:cNvPr>
          <p:cNvSpPr>
            <a:spLocks xmlns:a="http://schemas.openxmlformats.org/drawingml/2006/main" noGrp="1"/>
          </p:cNvSpPr>
          <p:nvPr/>
        </p:nvSpPr>
        <p:spPr>
          <a:xfrm xmlns:a="http://schemas.openxmlformats.org/drawingml/2006/main">
            <a:off x="9315450" y="4476750"/>
            <a:ext cx="2333625"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ctr">
              <a:lnSpc>
                <a:spcPct val="112000"/>
              </a:lnSpc>
              <a:buNone/>
              <a:defRPr sz="1200" b="0">
                <a:solidFill>
                  <a:srgbClr val="5E7185"/>
                </a:solidFill>
                <a:latin typeface="Aptos"/>
                <a:ea typeface="Aptos"/>
                <a:cs typeface="Aptos"/>
              </a:defRPr>
            </a:pPr>
            <a:r>
              <a:rPr sz="1200" b="0">
                <a:solidFill>
                  <a:srgbClr val="5E7185"/>
                </a:solidFill>
                <a:latin typeface="Aptos"/>
                <a:ea typeface="Aptos"/>
                <a:cs typeface="Aptos"/>
              </a:rPr>
              <a:t>Formal PK/PD, toxicology, exposure-response and regulatory planning</a:t>
            </a:r>
          </a:p>
        </p:txBody>
      </p:sp>
      <p:sp>
        <p:nvSpPr>
          <p:cNvPr id="21" name="road-callout">
            <a:extLst xmlns:a="http://schemas.openxmlformats.org/drawingml/2006/main">
              <a:ext uri="{FF2B5EF4-FFF2-40B4-BE49-F238E27FC236}">
                <a16:creationId xmlns:a16="http://schemas.microsoft.com/office/drawing/2014/main" id="{D2503F4C-39EE-4A99-8A07-F5A8CC090269}"/>
              </a:ext>
            </a:extLst>
          </p:cNvPr>
          <p:cNvSpPr>
            <a:spLocks xmlns:a="http://schemas.openxmlformats.org/drawingml/2006/main" noGrp="1"/>
          </p:cNvSpPr>
          <p:nvPr/>
        </p:nvSpPr>
        <p:spPr>
          <a:xfrm xmlns:a="http://schemas.openxmlformats.org/drawingml/2006/main">
            <a:off x="2152650" y="5572125"/>
            <a:ext cx="7886700" cy="514350"/>
          </a:xfrm>
          <a:prstGeom xmlns:a="http://schemas.openxmlformats.org/drawingml/2006/main" prst="roundRect">
            <a:avLst>
              <a:gd name="adj" fmla="val 25926"/>
            </a:avLst>
          </a:prstGeom>
          <a:solidFill xmlns:a="http://schemas.openxmlformats.org/drawingml/2006/main">
            <a:srgbClr val="FFFFFF"/>
          </a:solidFill>
          <a:ln xmlns:a="http://schemas.openxmlformats.org/drawingml/2006/main" w="9525">
            <a:solidFill>
              <a:srgbClr val="D5E0EA"/>
            </a:solidFill>
            <a:prstDash val="solid"/>
          </a:ln>
        </p:spPr>
        <p:txBody>
          <a:bodyPr xmlns:a="http://schemas.openxmlformats.org/drawingml/2006/main"/>
          <a:lstStyle xmlns:a="http://schemas.openxmlformats.org/drawingml/2006/main"/>
          <a:p xmlns:a="http://schemas.openxmlformats.org/drawingml/2006/main">
            <a:pPr algn="ctr">
              <a:buNone/>
            </a:pPr>
            <a:r>
              <a:t>Formal pharmacokinetic and safety studies remain part of the IND-enabling plan.</a:t>
            </a:r>
          </a:p>
        </p:txBody>
      </p:sp>
      <p:sp>
        <p:nvSpPr>
          <p:cNvPr id="22" name="road-callout-t">
            <a:extLst xmlns:a="http://schemas.openxmlformats.org/drawingml/2006/main">
              <a:ext uri="{FF2B5EF4-FFF2-40B4-BE49-F238E27FC236}">
                <a16:creationId xmlns:a16="http://schemas.microsoft.com/office/drawing/2014/main" id="{66F81EA4-2A93-48C4-ACA3-6B46E2FB0F6D}"/>
              </a:ext>
            </a:extLst>
          </p:cNvPr>
          <p:cNvSpPr>
            <a:spLocks xmlns:a="http://schemas.openxmlformats.org/drawingml/2006/main" noGrp="1"/>
          </p:cNvSpPr>
          <p:nvPr/>
        </p:nvSpPr>
        <p:spPr>
          <a:xfrm xmlns:a="http://schemas.openxmlformats.org/drawingml/2006/main">
            <a:off x="2400300" y="5715000"/>
            <a:ext cx="73914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94003"/>
          </a:bodyPr>
          <a:lstStyle xmlns:a="http://schemas.openxmlformats.org/drawingml/2006/main"/>
          <a:p xmlns:a="http://schemas.openxmlformats.org/drawingml/2006/main">
            <a:pPr algn="ctr">
              <a:lnSpc>
                <a:spcPct val="105000"/>
              </a:lnSpc>
              <a:buNone/>
              <a:defRPr sz="1275" b="1">
                <a:solidFill>
                  <a:srgbClr val="061A2E"/>
                </a:solidFill>
                <a:latin typeface="Aptos"/>
                <a:ea typeface="Aptos"/>
                <a:cs typeface="Aptos"/>
              </a:defRPr>
            </a:pPr>
            <a:endParaRPr sz="1275" b="1">
              <a:solidFill>
                <a:srgbClr val="061A2E"/>
              </a:solidFill>
              <a:latin typeface="Aptos"/>
              <a:ea typeface="Aptos"/>
              <a:cs typeface="Aptos"/>
            </a:endParaRPr>
          </a:p>
        </p:txBody>
      </p:sp>
      <p:sp>
        <p:nvSpPr>
          <p:cNvPr id="23" name="footer-line-9">
            <a:extLst xmlns:a="http://schemas.openxmlformats.org/drawingml/2006/main">
              <a:ext uri="{FF2B5EF4-FFF2-40B4-BE49-F238E27FC236}">
                <a16:creationId xmlns:a16="http://schemas.microsoft.com/office/drawing/2014/main" id="{E2136203-8A45-4771-B6B4-FDD5FB2EE43A}"/>
              </a:ext>
            </a:extLst>
          </p:cNvPr>
          <p:cNvSpPr>
            <a:spLocks xmlns:a="http://schemas.openxmlformats.org/drawingml/2006/main" noGrp="1"/>
          </p:cNvSpPr>
          <p:nvPr/>
        </p:nvSpPr>
        <p:spPr>
          <a:xfrm xmlns:a="http://schemas.openxmlformats.org/drawingml/2006/main">
            <a:off x="590550" y="6419850"/>
            <a:ext cx="11010900" cy="9525"/>
          </a:xfrm>
          <a:prstGeom xmlns:a="http://schemas.openxmlformats.org/drawingml/2006/main" prst="line">
            <a:avLst/>
          </a:prstGeom>
          <a:noFill xmlns:a="http://schemas.openxmlformats.org/drawingml/2006/main"/>
          <a:ln xmlns:a="http://schemas.openxmlformats.org/drawingml/2006/main" w="9525">
            <a:solidFill>
              <a:srgbClr val="D5E0EA"/>
            </a:solidFill>
            <a:prstDash val="solid"/>
          </a:ln>
        </p:spPr>
        <p:txBody>
          <a:bodyPr xmlns:a="http://schemas.openxmlformats.org/drawingml/2006/main"/>
          <a:lstStyle xmlns:a="http://schemas.openxmlformats.org/drawingml/2006/main"/>
          <a:p xmlns:a="http://schemas.openxmlformats.org/drawingml/2006/main">
            <a:endParaRPr/>
          </a:p>
        </p:txBody>
      </p:sp>
      <p:sp>
        <p:nvSpPr>
          <p:cNvPr id="24" name="footer-note-9">
            <a:extLst xmlns:a="http://schemas.openxmlformats.org/drawingml/2006/main">
              <a:ext uri="{FF2B5EF4-FFF2-40B4-BE49-F238E27FC236}">
                <a16:creationId xmlns:a16="http://schemas.microsoft.com/office/drawing/2014/main" id="{783544FB-E427-4A7F-88A3-7736C5834475}"/>
              </a:ext>
            </a:extLst>
          </p:cNvPr>
          <p:cNvSpPr>
            <a:spLocks xmlns:a="http://schemas.openxmlformats.org/drawingml/2006/main" noGrp="1"/>
          </p:cNvSpPr>
          <p:nvPr/>
        </p:nvSpPr>
        <p:spPr>
          <a:xfrm xmlns:a="http://schemas.openxmlformats.org/drawingml/2006/main">
            <a:off x="590550" y="6496050"/>
            <a:ext cx="4762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l">
              <a:lnSpc>
                <a:spcPct val="105000"/>
              </a:lnSpc>
              <a:buNone/>
              <a:defRPr sz="600" b="1">
                <a:solidFill>
                  <a:srgbClr val="5E7185"/>
                </a:solidFill>
                <a:latin typeface="Aptos"/>
                <a:ea typeface="Aptos"/>
                <a:cs typeface="Aptos"/>
              </a:defRPr>
            </a:pPr>
            <a:r>
              <a:rPr sz="600" b="1">
                <a:solidFill>
                  <a:srgbClr val="5E7185"/>
                </a:solidFill>
                <a:latin typeface="Aptos"/>
                <a:ea typeface="Aptos"/>
                <a:cs typeface="Aptos"/>
              </a:rPr>
              <a:t>ILLUSTRATIVE DEVELOPMENT PRIORITIES / NON-CONFIDENTIAL OVERVIEW</a:t>
            </a:r>
          </a:p>
        </p:txBody>
      </p:sp>
      <p:sp>
        <p:nvSpPr>
          <p:cNvPr id="25" name="footer-page-9">
            <a:extLst xmlns:a="http://schemas.openxmlformats.org/drawingml/2006/main">
              <a:ext uri="{FF2B5EF4-FFF2-40B4-BE49-F238E27FC236}">
                <a16:creationId xmlns:a16="http://schemas.microsoft.com/office/drawing/2014/main" id="{3BF33B88-B3E7-4159-966C-54814192F66C}"/>
              </a:ext>
            </a:extLst>
          </p:cNvPr>
          <p:cNvSpPr>
            <a:spLocks xmlns:a="http://schemas.openxmlformats.org/drawingml/2006/main" noGrp="1"/>
          </p:cNvSpPr>
          <p:nvPr/>
        </p:nvSpPr>
        <p:spPr>
          <a:xfrm xmlns:a="http://schemas.openxmlformats.org/drawingml/2006/main">
            <a:off x="11068050" y="6496050"/>
            <a:ext cx="533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a:bodyPr>
          <a:lstStyle xmlns:a="http://schemas.openxmlformats.org/drawingml/2006/main"/>
          <a:p xmlns:a="http://schemas.openxmlformats.org/drawingml/2006/main">
            <a:pPr algn="r">
              <a:lnSpc>
                <a:spcPct val="105000"/>
              </a:lnSpc>
              <a:buNone/>
              <a:defRPr sz="825" b="1">
                <a:solidFill>
                  <a:srgbClr val="5E7185"/>
                </a:solidFill>
                <a:latin typeface="Aptos"/>
                <a:ea typeface="Aptos"/>
                <a:cs typeface="Aptos"/>
              </a:defRPr>
            </a:pPr>
            <a:r>
              <a:rPr sz="825" b="1">
                <a:solidFill>
                  <a:srgbClr val="5E7185"/>
                </a:solidFill>
                <a:latin typeface="Aptos"/>
                <a:ea typeface="Aptos"/>
                <a:cs typeface="Aptos"/>
              </a:rPr>
              <a:t>17</a:t>
            </a:r>
          </a:p>
        </p:txBody>
      </p:sp>
      <p:pic>
        <p:nvPicPr>
          <p:cNvPr id="51" name="Picture 50"/>
          <p:cNvPicPr>
            <a:picLocks xmlns:a="http://schemas.openxmlformats.org/drawingml/2006/main" noChangeAspect="1"/>
          </p:cNvPicPr>
          <p:nvPr/>
        </p:nvPicPr>
        <p:blipFill>
          <a:blip xmlns:r="http://schemas.openxmlformats.org/officeDocument/2006/relationships" xmlns:a="http://schemas.openxmlformats.org/drawingml/2006/main" r:embed="Rc135bb0ae96d454b"/>
          <a:stretch xmlns:a="http://schemas.openxmlformats.org/drawingml/2006/main"/>
        </p:blipFill>
        <p:spPr>
          <a:xfrm xmlns:a="http://schemas.openxmlformats.org/drawingml/2006/main">
            <a:off x="9669066" y="6419850"/>
            <a:ext cx="950119" cy="361950"/>
          </a:xfrm>
          <a:prstGeom xmlns:a="http://schemas.openxmlformats.org/drawingml/2006/main" prst="rect">
            <a:avLst/>
          </a:prstGeom>
        </p:spPr>
      </p:pic>
    </p:spTree>
    <p:extLst>
      <p:ext uri="{BB962C8B-B14F-4D97-AF65-F5344CB8AC3E}">
        <p14:creationId xmlns:p14="http://schemas.microsoft.com/office/powerpoint/2010/main" val="811207677"/>
      </p:ext>
    </p:extLst>
  </p:cSld>
</p:sld>
</file>

<file path=ppt/slides/slide18.xml><?xml version="1.0" encoding="utf-8"?>
<p:sld xmlns:p="http://schemas.openxmlformats.org/presentationml/2006/main">
  <p:cSld>
    <p:bg>
      <p:bgPr>
        <a:solidFill xmlns:a="http://schemas.openxmlformats.org/drawingml/2006/main">
          <a:srgbClr val="FF0000"/>
        </a:solidFill>
      </p:bgPr>
    </p:bg>
    <p:spTree>
      <p:nvGrpSpPr>
        <p:cNvPr id="1" name=""/>
        <p:cNvGrpSpPr/>
        <p:nvPr/>
      </p:nvGrpSpPr>
      <p:grpSpPr>
        <a:xfrm xmlns:a="http://schemas.openxmlformats.org/drawingml/2006/main"/>
      </p:grpSpPr>
      <p:pic>
        <p:nvPicPr>
          <p:cNvPr id="12" name="Picture 9"/>
          <p:cNvPicPr>
            <a:picLocks xmlns:a="http://schemas.openxmlformats.org/drawingml/2006/main" noChangeAspect="1"/>
          </p:cNvPicPr>
          <p:nvPr/>
        </p:nvPicPr>
        <p:blipFill>
          <a:blip xmlns:r="http://schemas.openxmlformats.org/officeDocument/2006/relationships" xmlns:a="http://schemas.openxmlformats.org/drawingml/2006/main" r:embed="Rfb49e3a0dfa844c2"/>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close-panel">
            <a:extLst xmlns:a="http://schemas.openxmlformats.org/drawingml/2006/main">
              <a:ext uri="{FF2B5EF4-FFF2-40B4-BE49-F238E27FC236}">
                <a16:creationId xmlns:a16="http://schemas.microsoft.com/office/drawing/2014/main" id="{A56F3D9A-F435-4DBE-B1BE-AF138B62082C}"/>
              </a:ext>
            </a:extLst>
          </p:cNvPr>
          <p:cNvSpPr>
            <a:spLocks xmlns:a="http://schemas.openxmlformats.org/drawingml/2006/main" noGrp="1"/>
          </p:cNvSpPr>
          <p:nvPr/>
        </p:nvSpPr>
        <p:spPr>
          <a:xfrm xmlns:a="http://schemas.openxmlformats.org/drawingml/2006/main">
            <a:off x="0" y="0"/>
            <a:ext cx="7239000" cy="6858000"/>
          </a:xfrm>
          <a:prstGeom xmlns:a="http://schemas.openxmlformats.org/drawingml/2006/main" prst="rect">
            <a:avLst/>
          </a:prstGeom>
          <a:solidFill xmlns:a="http://schemas.openxmlformats.org/drawingml/2006/main">
            <a:srgbClr val="061A2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pic>
        <p:nvPicPr>
          <p:cNvPr id="14" name="Picture 11"/>
          <p:cNvPicPr>
            <a:picLocks xmlns:a="http://schemas.openxmlformats.org/drawingml/2006/main" noChangeAspect="1"/>
          </p:cNvPicPr>
          <p:nvPr/>
        </p:nvPicPr>
        <p:blipFill>
          <a:blip xmlns:r="http://schemas.openxmlformats.org/officeDocument/2006/relationships" xmlns:a="http://schemas.openxmlformats.org/drawingml/2006/main" r:embed="R7873865aff134378"/>
          <a:stretch xmlns:a="http://schemas.openxmlformats.org/drawingml/2006/main"/>
        </p:blipFill>
        <p:spPr>
          <a:xfrm xmlns:a="http://schemas.openxmlformats.org/drawingml/2006/main">
            <a:off x="685800" y="323850"/>
            <a:ext cx="2700338" cy="933450"/>
          </a:xfrm>
          <a:prstGeom xmlns:a="http://schemas.openxmlformats.org/drawingml/2006/main" prst="roundRect">
            <a:avLst>
              <a:gd name="adj" fmla="val 11111"/>
            </a:avLst>
          </a:prstGeom>
          <a:ln xmlns:a="http://schemas.openxmlformats.org/drawingml/2006/main">
            <a:solidFill>
              <a:schemeClr val="accent1"/>
            </a:solidFill>
          </a:ln>
        </p:spPr>
      </p:pic>
      <p:sp>
        <p:nvSpPr>
          <p:cNvPr id="4" name="close-kicker">
            <a:extLst xmlns:a="http://schemas.openxmlformats.org/drawingml/2006/main">
              <a:ext uri="{FF2B5EF4-FFF2-40B4-BE49-F238E27FC236}">
                <a16:creationId xmlns:a16="http://schemas.microsoft.com/office/drawing/2014/main" id="{73944703-4204-4EA3-BE87-B228B8A6247C}"/>
              </a:ext>
            </a:extLst>
          </p:cNvPr>
          <p:cNvSpPr>
            <a:spLocks xmlns:a="http://schemas.openxmlformats.org/drawingml/2006/main" noGrp="1"/>
          </p:cNvSpPr>
          <p:nvPr/>
        </p:nvSpPr>
        <p:spPr>
          <a:xfrm xmlns:a="http://schemas.openxmlformats.org/drawingml/2006/main">
            <a:off x="685800" y="1333500"/>
            <a:ext cx="6096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lnSpc>
                <a:spcPct val="105000"/>
              </a:lnSpc>
              <a:buNone/>
              <a:defRPr sz="975" b="1">
                <a:solidFill>
                  <a:srgbClr val="8EE2EE"/>
                </a:solidFill>
                <a:latin typeface="Aptos"/>
                <a:ea typeface="Aptos"/>
                <a:cs typeface="Aptos"/>
              </a:defRPr>
            </a:pPr>
            <a:r>
              <a:rPr sz="975" b="1">
                <a:solidFill>
                  <a:srgbClr val="8EE2EE"/>
                </a:solidFill>
                <a:latin typeface="Aptos"/>
                <a:ea typeface="Aptos"/>
                <a:cs typeface="Aptos"/>
              </a:rPr>
              <a:t>NSS-01 DEVELOPMENT AND TRANSACTION</a:t>
            </a:r>
          </a:p>
        </p:txBody>
      </p:sp>
      <p:sp>
        <p:nvSpPr>
          <p:cNvPr id="5" name="close-title">
            <a:extLst xmlns:a="http://schemas.openxmlformats.org/drawingml/2006/main">
              <a:ext uri="{FF2B5EF4-FFF2-40B4-BE49-F238E27FC236}">
                <a16:creationId xmlns:a16="http://schemas.microsoft.com/office/drawing/2014/main" id="{250BB3F7-D142-4229-BF9C-086E1ACB84CE}"/>
              </a:ext>
            </a:extLst>
          </p:cNvPr>
          <p:cNvSpPr>
            <a:spLocks xmlns:a="http://schemas.openxmlformats.org/drawingml/2006/main" noGrp="1"/>
          </p:cNvSpPr>
          <p:nvPr/>
        </p:nvSpPr>
        <p:spPr>
          <a:xfrm xmlns:a="http://schemas.openxmlformats.org/drawingml/2006/main">
            <a:off x="685800" y="1809750"/>
            <a:ext cx="6096000"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8000"/>
              </a:lnSpc>
              <a:buNone/>
              <a:defRPr sz="2700" b="1">
                <a:solidFill>
                  <a:srgbClr val="FFFFFF"/>
                </a:solidFill>
                <a:latin typeface="Aptos"/>
                <a:ea typeface="Aptos"/>
                <a:cs typeface="Aptos"/>
              </a:defRPr>
            </a:pPr>
            <a:r>
              <a:rPr sz="2700" b="1">
                <a:solidFill>
                  <a:srgbClr val="FFFFFF"/>
                </a:solidFill>
                <a:latin typeface="Aptos"/>
                <a:ea typeface="Aptos"/>
                <a:cs typeface="Aptos"/>
              </a:rPr>
              <a:t>Advancing NSS-01</a:t>
            </a:r>
          </a:p>
          <a:p xmlns:a="http://schemas.openxmlformats.org/drawingml/2006/main">
            <a:pPr algn="l">
              <a:lnSpc>
                <a:spcPct val="98000"/>
              </a:lnSpc>
              <a:buNone/>
              <a:defRPr sz="2700" b="1">
                <a:solidFill>
                  <a:srgbClr val="FFFFFF"/>
                </a:solidFill>
                <a:latin typeface="Aptos"/>
                <a:ea typeface="Aptos"/>
                <a:cs typeface="Aptos"/>
              </a:defRPr>
            </a:pPr>
            <a:r>
              <a:rPr sz="2700" b="1">
                <a:solidFill>
                  <a:srgbClr val="FFFFFF"/>
                </a:solidFill>
                <a:latin typeface="Aptos"/>
                <a:ea typeface="Aptos"/>
                <a:cs typeface="Aptos"/>
              </a:rPr>
              <a:t>toward clinical development</a:t>
            </a:r>
          </a:p>
        </p:txBody>
      </p:sp>
      <p:sp>
        <p:nvSpPr>
          <p:cNvPr id="6" name="close-body">
            <a:extLst xmlns:a="http://schemas.openxmlformats.org/drawingml/2006/main">
              <a:ext uri="{FF2B5EF4-FFF2-40B4-BE49-F238E27FC236}">
                <a16:creationId xmlns:a16="http://schemas.microsoft.com/office/drawing/2014/main" id="{A5E6F349-22E3-4689-A411-5BFD11E2C237}"/>
              </a:ext>
            </a:extLst>
          </p:cNvPr>
          <p:cNvSpPr>
            <a:spLocks xmlns:a="http://schemas.openxmlformats.org/drawingml/2006/main" noGrp="1"/>
          </p:cNvSpPr>
          <p:nvPr/>
        </p:nvSpPr>
        <p:spPr>
          <a:xfrm xmlns:a="http://schemas.openxmlformats.org/drawingml/2006/main">
            <a:off x="685800" y="3333750"/>
            <a:ext cx="54292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14000"/>
              </a:lnSpc>
              <a:buNone/>
              <a:defRPr sz="1650" b="0">
                <a:solidFill>
                  <a:srgbClr val="C2D5E4"/>
                </a:solidFill>
                <a:latin typeface="Aptos"/>
                <a:ea typeface="Aptos"/>
                <a:cs typeface="Aptos"/>
              </a:defRPr>
            </a:pPr>
            <a:r>
              <a:rPr sz="1650" b="0">
                <a:solidFill>
                  <a:srgbClr val="C2D5E4"/>
                </a:solidFill>
                <a:latin typeface="Aptos"/>
                <a:ea typeface="Aptos"/>
                <a:cs typeface="Aptos"/>
              </a:rPr>
              <a:t>The program combines comparative preclinical findings with proprietary synthesis, formulation work and developing conjugated forms.</a:t>
            </a:r>
          </a:p>
        </p:txBody>
      </p:sp>
      <p:sp>
        <p:nvSpPr>
          <p:cNvPr id="7" name="close-cta">
            <a:extLst xmlns:a="http://schemas.openxmlformats.org/drawingml/2006/main">
              <a:ext uri="{FF2B5EF4-FFF2-40B4-BE49-F238E27FC236}">
                <a16:creationId xmlns:a16="http://schemas.microsoft.com/office/drawing/2014/main" id="{303EFBE8-B1A3-44E9-91F2-9E0D12E3D0A9}"/>
              </a:ext>
            </a:extLst>
          </p:cNvPr>
          <p:cNvSpPr>
            <a:spLocks xmlns:a="http://schemas.openxmlformats.org/drawingml/2006/main" noGrp="1"/>
          </p:cNvSpPr>
          <p:nvPr/>
        </p:nvSpPr>
        <p:spPr>
          <a:xfrm xmlns:a="http://schemas.openxmlformats.org/drawingml/2006/main">
            <a:off x="685799" y="4810125"/>
            <a:ext cx="5571067" cy="704850"/>
          </a:xfrm>
          <a:prstGeom xmlns:a="http://schemas.openxmlformats.org/drawingml/2006/main" prst="roundRect">
            <a:avLst>
              <a:gd name="adj" fmla="val 24324"/>
            </a:avLst>
          </a:prstGeom>
          <a:solidFill xmlns:a="http://schemas.openxmlformats.org/drawingml/2006/main">
            <a:srgbClr val="FFFFFF"/>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8" name="close-cta-t">
            <a:extLst xmlns:a="http://schemas.openxmlformats.org/drawingml/2006/main">
              <a:ext uri="{FF2B5EF4-FFF2-40B4-BE49-F238E27FC236}">
                <a16:creationId xmlns:a16="http://schemas.microsoft.com/office/drawing/2014/main" id="{01DE14A5-B5F9-462E-B03C-1564A8ACE8CC}"/>
              </a:ext>
            </a:extLst>
          </p:cNvPr>
          <p:cNvSpPr>
            <a:spLocks xmlns:a="http://schemas.openxmlformats.org/drawingml/2006/main" noGrp="1"/>
          </p:cNvSpPr>
          <p:nvPr/>
        </p:nvSpPr>
        <p:spPr>
          <a:xfrm xmlns:a="http://schemas.openxmlformats.org/drawingml/2006/main">
            <a:off x="952500" y="4914900"/>
            <a:ext cx="51435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ctr">
              <a:lnSpc>
                <a:spcPct val="105000"/>
              </a:lnSpc>
              <a:buNone/>
              <a:defRPr sz="1350" b="1">
                <a:solidFill>
                  <a:srgbClr val="061A2E"/>
                </a:solidFill>
                <a:latin typeface="Aptos"/>
                <a:ea typeface="Aptos"/>
                <a:cs typeface="Aptos"/>
              </a:defRPr>
            </a:pPr>
            <a:r>
              <a:rPr sz="1350" b="1">
                <a:solidFill>
                  <a:srgbClr val="061A2E"/>
                </a:solidFill>
                <a:latin typeface="Aptos"/>
                <a:ea typeface="Aptos"/>
                <a:cs typeface="Aptos"/>
              </a:rPr>
              <a:t>Development partnership, licensing agreement</a:t>
            </a:r>
          </a:p>
          <a:p xmlns:a="http://schemas.openxmlformats.org/drawingml/2006/main">
            <a:pPr algn="ctr">
              <a:lnSpc>
                <a:spcPct val="105000"/>
              </a:lnSpc>
              <a:buNone/>
              <a:defRPr sz="1350" b="1">
                <a:solidFill>
                  <a:srgbClr val="061A2E"/>
                </a:solidFill>
                <a:latin typeface="Aptos"/>
                <a:ea typeface="Aptos"/>
                <a:cs typeface="Aptos"/>
              </a:defRPr>
            </a:pPr>
            <a:r>
              <a:rPr sz="1350" b="1">
                <a:solidFill>
                  <a:srgbClr val="061A2E"/>
                </a:solidFill>
                <a:latin typeface="Aptos"/>
                <a:ea typeface="Aptos"/>
                <a:cs typeface="Aptos"/>
              </a:rPr>
              <a:t>or acquisition of the NSS-01 program</a:t>
            </a:r>
          </a:p>
        </p:txBody>
      </p:sp>
      <p:sp>
        <p:nvSpPr>
          <p:cNvPr id="9" name="close-disclaimer">
            <a:extLst xmlns:a="http://schemas.openxmlformats.org/drawingml/2006/main">
              <a:ext uri="{FF2B5EF4-FFF2-40B4-BE49-F238E27FC236}">
                <a16:creationId xmlns:a16="http://schemas.microsoft.com/office/drawing/2014/main" id="{B8681002-0A08-4C4C-A241-2C90A8AC7FD3}"/>
              </a:ext>
            </a:extLst>
          </p:cNvPr>
          <p:cNvSpPr>
            <a:spLocks xmlns:a="http://schemas.openxmlformats.org/drawingml/2006/main" noGrp="1"/>
          </p:cNvSpPr>
          <p:nvPr/>
        </p:nvSpPr>
        <p:spPr>
          <a:xfrm xmlns:a="http://schemas.openxmlformats.org/drawingml/2006/main">
            <a:off x="685800" y="5810250"/>
            <a:ext cx="561975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5000"/>
              </a:lnSpc>
              <a:buNone/>
              <a:defRPr sz="975" b="0">
                <a:solidFill>
                  <a:srgbClr val="C2D5E4"/>
                </a:solidFill>
                <a:latin typeface="Aptos"/>
                <a:ea typeface="Aptos"/>
                <a:cs typeface="Aptos"/>
              </a:defRPr>
            </a:pPr>
            <a:r>
              <a:rPr sz="975" b="0">
                <a:solidFill>
                  <a:srgbClr val="C2D5E4"/>
                </a:solidFill>
                <a:latin typeface="Aptos"/>
                <a:ea typeface="Aptos"/>
                <a:cs typeface="Aptos"/>
              </a:rPr>
              <a:t>Bryce Warren, PhD | Co-Founder | Natural State Science</a:t>
            </a:r>
          </a:p>
          <a:p xmlns:a="http://schemas.openxmlformats.org/drawingml/2006/main">
            <a:pPr algn="l">
              <a:lnSpc>
                <a:spcPct val="105000"/>
              </a:lnSpc>
              <a:buNone/>
              <a:defRPr sz="975" b="0">
                <a:solidFill>
                  <a:srgbClr val="C2D5E4"/>
                </a:solidFill>
                <a:latin typeface="Aptos"/>
                <a:ea typeface="Aptos"/>
                <a:cs typeface="Aptos"/>
              </a:defRPr>
            </a:pPr>
            <a:r>
              <a:rPr sz="975" b="0">
                <a:solidFill>
                  <a:srgbClr val="C2D5E4"/>
                </a:solidFill>
                <a:latin typeface="Aptos"/>
                <a:ea typeface="Aptos"/>
                <a:cs typeface="Aptos"/>
              </a:rPr>
              <a:t>501-454-0102 | bwarren@naturalstatescience.com</a:t>
            </a:r>
          </a:p>
        </p:txBody>
      </p:sp>
    </p:spTree>
    <p:extLst>
      <p:ext uri="{BB962C8B-B14F-4D97-AF65-F5344CB8AC3E}">
        <p14:creationId xmlns:p14="http://schemas.microsoft.com/office/powerpoint/2010/main" val="40874576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2026-10-02T18:31:44.1240000Z</dcterms:created>
  <dcterms:modified xsi:type="dcterms:W3CDTF">2026-10-02T18:31:44.1240000Z</dcterms:modified>
</coreProperties>
</file>